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70" r:id="rId2"/>
    <p:sldId id="321" r:id="rId3"/>
    <p:sldId id="324" r:id="rId4"/>
    <p:sldId id="345" r:id="rId5"/>
    <p:sldId id="343" r:id="rId6"/>
    <p:sldId id="337" r:id="rId7"/>
    <p:sldId id="346" r:id="rId8"/>
    <p:sldId id="347" r:id="rId9"/>
    <p:sldId id="344" r:id="rId10"/>
    <p:sldId id="342" r:id="rId11"/>
    <p:sldId id="307" r:id="rId12"/>
  </p:sldIdLst>
  <p:sldSz cx="9144000" cy="6858000" type="screen4x3"/>
  <p:notesSz cx="6934200" cy="9232900"/>
  <p:custDataLst>
    <p:tags r:id="rId15"/>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thoms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3D1"/>
    <a:srgbClr val="064E94"/>
    <a:srgbClr val="B0B7BB"/>
    <a:srgbClr val="FCB034"/>
    <a:srgbClr val="F26631"/>
    <a:srgbClr val="77278B"/>
    <a:srgbClr val="408000"/>
    <a:srgbClr val="EE17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68819" autoAdjust="0"/>
  </p:normalViewPr>
  <p:slideViewPr>
    <p:cSldViewPr>
      <p:cViewPr>
        <p:scale>
          <a:sx n="80" d="100"/>
          <a:sy n="80" d="100"/>
        </p:scale>
        <p:origin x="-108"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1308" y="-84"/>
      </p:cViewPr>
      <p:guideLst>
        <p:guide orient="horz" pos="2908"/>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0654" tIns="45327" rIns="90654" bIns="45327" rtlCol="0"/>
          <a:lstStyle>
            <a:lvl1pPr algn="l" eaLnBrk="0" hangingPunct="0">
              <a:defRPr sz="1200">
                <a:ea typeface="ＭＳ Ｐゴシック" pitchFamily="48" charset="-128"/>
                <a:cs typeface="+mn-cs"/>
              </a:defRPr>
            </a:lvl1pPr>
          </a:lstStyle>
          <a:p>
            <a:pPr>
              <a:defRPr/>
            </a:pPr>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0654" tIns="45327" rIns="90654" bIns="45327" rtlCol="0"/>
          <a:lstStyle>
            <a:lvl1pPr algn="r" eaLnBrk="0" hangingPunct="0">
              <a:defRPr sz="1200">
                <a:ea typeface="ＭＳ Ｐゴシック" pitchFamily="48" charset="-128"/>
                <a:cs typeface="+mn-cs"/>
              </a:defRPr>
            </a:lvl1pPr>
          </a:lstStyle>
          <a:p>
            <a:pPr>
              <a:defRPr/>
            </a:pPr>
            <a:fld id="{DFA55C02-D323-461E-B191-C5A2CF6F2E19}" type="datetimeFigureOut">
              <a:rPr lang="en-US"/>
              <a:pPr>
                <a:defRPr/>
              </a:pPr>
              <a:t>4/7/2010</a:t>
            </a:fld>
            <a:endParaRPr lang="en-US"/>
          </a:p>
        </p:txBody>
      </p:sp>
      <p:sp>
        <p:nvSpPr>
          <p:cNvPr id="4" name="Footer Placeholder 3"/>
          <p:cNvSpPr>
            <a:spLocks noGrp="1"/>
          </p:cNvSpPr>
          <p:nvPr>
            <p:ph type="ftr" sz="quarter" idx="2"/>
          </p:nvPr>
        </p:nvSpPr>
        <p:spPr>
          <a:xfrm>
            <a:off x="0" y="8769350"/>
            <a:ext cx="3005138" cy="461963"/>
          </a:xfrm>
          <a:prstGeom prst="rect">
            <a:avLst/>
          </a:prstGeom>
        </p:spPr>
        <p:txBody>
          <a:bodyPr vert="horz" lIns="90654" tIns="45327" rIns="90654" bIns="45327" rtlCol="0" anchor="b"/>
          <a:lstStyle>
            <a:lvl1pPr algn="l" eaLnBrk="0" hangingPunct="0">
              <a:defRPr sz="1200">
                <a:ea typeface="ＭＳ Ｐゴシック" pitchFamily="48" charset="-128"/>
                <a:cs typeface="+mn-cs"/>
              </a:defRPr>
            </a:lvl1pPr>
          </a:lstStyle>
          <a:p>
            <a:pPr>
              <a:defRPr/>
            </a:pPr>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0654" tIns="45327" rIns="90654" bIns="45327" rtlCol="0" anchor="b"/>
          <a:lstStyle>
            <a:lvl1pPr algn="r" eaLnBrk="0" hangingPunct="0">
              <a:defRPr sz="1200">
                <a:ea typeface="ＭＳ Ｐゴシック" pitchFamily="48" charset="-128"/>
                <a:cs typeface="+mn-cs"/>
              </a:defRPr>
            </a:lvl1pPr>
          </a:lstStyle>
          <a:p>
            <a:pPr>
              <a:defRPr/>
            </a:pPr>
            <a:fld id="{E93CA4CC-C106-497E-9D40-1F7615D87C0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05138" cy="461963"/>
          </a:xfrm>
          <a:prstGeom prst="rect">
            <a:avLst/>
          </a:prstGeom>
          <a:noFill/>
          <a:ln w="9525">
            <a:noFill/>
            <a:miter lim="800000"/>
            <a:headEnd/>
            <a:tailEnd/>
          </a:ln>
        </p:spPr>
        <p:txBody>
          <a:bodyPr vert="horz" wrap="square" lIns="92376" tIns="46188" rIns="92376" bIns="46188" numCol="1" anchor="t" anchorCtr="0" compatLnSpc="1">
            <a:prstTxWarp prst="textNoShape">
              <a:avLst/>
            </a:prstTxWarp>
          </a:bodyPr>
          <a:lstStyle>
            <a:lvl1pPr defTabSz="923849" eaLnBrk="0" hangingPunct="0">
              <a:defRPr sz="1200">
                <a:ea typeface="ＭＳ Ｐゴシック" pitchFamily="48" charset="-128"/>
                <a:cs typeface="+mn-cs"/>
              </a:defRPr>
            </a:lvl1pPr>
          </a:lstStyle>
          <a:p>
            <a:pPr>
              <a:defRPr/>
            </a:pPr>
            <a:endParaRPr lang="en-US"/>
          </a:p>
        </p:txBody>
      </p:sp>
      <p:sp>
        <p:nvSpPr>
          <p:cNvPr id="6147" name="Rectangle 3"/>
          <p:cNvSpPr>
            <a:spLocks noGrp="1" noChangeArrowheads="1"/>
          </p:cNvSpPr>
          <p:nvPr>
            <p:ph type="dt" idx="1"/>
          </p:nvPr>
        </p:nvSpPr>
        <p:spPr bwMode="auto">
          <a:xfrm>
            <a:off x="3929063" y="0"/>
            <a:ext cx="3005137" cy="461963"/>
          </a:xfrm>
          <a:prstGeom prst="rect">
            <a:avLst/>
          </a:prstGeom>
          <a:noFill/>
          <a:ln w="9525">
            <a:noFill/>
            <a:miter lim="800000"/>
            <a:headEnd/>
            <a:tailEnd/>
          </a:ln>
        </p:spPr>
        <p:txBody>
          <a:bodyPr vert="horz" wrap="square" lIns="92376" tIns="46188" rIns="92376" bIns="46188" numCol="1" anchor="t" anchorCtr="0" compatLnSpc="1">
            <a:prstTxWarp prst="textNoShape">
              <a:avLst/>
            </a:prstTxWarp>
          </a:bodyPr>
          <a:lstStyle>
            <a:lvl1pPr algn="r" defTabSz="923849" eaLnBrk="0" hangingPunct="0">
              <a:defRPr sz="1200">
                <a:ea typeface="ＭＳ Ｐゴシック" pitchFamily="48" charset="-128"/>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25513" y="4386263"/>
            <a:ext cx="5083175" cy="4154487"/>
          </a:xfrm>
          <a:prstGeom prst="rect">
            <a:avLst/>
          </a:prstGeom>
          <a:noFill/>
          <a:ln w="9525">
            <a:noFill/>
            <a:miter lim="800000"/>
            <a:headEnd/>
            <a:tailEnd/>
          </a:ln>
        </p:spPr>
        <p:txBody>
          <a:bodyPr vert="horz" wrap="square" lIns="92376" tIns="46188" rIns="92376" bIns="461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70938"/>
            <a:ext cx="3005138" cy="461962"/>
          </a:xfrm>
          <a:prstGeom prst="rect">
            <a:avLst/>
          </a:prstGeom>
          <a:noFill/>
          <a:ln w="9525">
            <a:noFill/>
            <a:miter lim="800000"/>
            <a:headEnd/>
            <a:tailEnd/>
          </a:ln>
        </p:spPr>
        <p:txBody>
          <a:bodyPr vert="horz" wrap="square" lIns="92376" tIns="46188" rIns="92376" bIns="46188" numCol="1" anchor="b" anchorCtr="0" compatLnSpc="1">
            <a:prstTxWarp prst="textNoShape">
              <a:avLst/>
            </a:prstTxWarp>
          </a:bodyPr>
          <a:lstStyle>
            <a:lvl1pPr defTabSz="923849" eaLnBrk="0" hangingPunct="0">
              <a:defRPr sz="1200">
                <a:ea typeface="ＭＳ Ｐゴシック" pitchFamily="48" charset="-128"/>
                <a:cs typeface="+mn-cs"/>
              </a:defRPr>
            </a:lvl1pPr>
          </a:lstStyle>
          <a:p>
            <a:pPr>
              <a:defRPr/>
            </a:pPr>
            <a:endParaRPr lang="en-US"/>
          </a:p>
        </p:txBody>
      </p:sp>
      <p:sp>
        <p:nvSpPr>
          <p:cNvPr id="6151" name="Rectangle 7"/>
          <p:cNvSpPr>
            <a:spLocks noGrp="1" noChangeArrowheads="1"/>
          </p:cNvSpPr>
          <p:nvPr>
            <p:ph type="sldNum" sz="quarter" idx="5"/>
          </p:nvPr>
        </p:nvSpPr>
        <p:spPr bwMode="auto">
          <a:xfrm>
            <a:off x="3929063" y="8770938"/>
            <a:ext cx="3005137" cy="461962"/>
          </a:xfrm>
          <a:prstGeom prst="rect">
            <a:avLst/>
          </a:prstGeom>
          <a:noFill/>
          <a:ln w="9525">
            <a:noFill/>
            <a:miter lim="800000"/>
            <a:headEnd/>
            <a:tailEnd/>
          </a:ln>
        </p:spPr>
        <p:txBody>
          <a:bodyPr vert="horz" wrap="square" lIns="92376" tIns="46188" rIns="92376" bIns="46188" numCol="1" anchor="b" anchorCtr="0" compatLnSpc="1">
            <a:prstTxWarp prst="textNoShape">
              <a:avLst/>
            </a:prstTxWarp>
          </a:bodyPr>
          <a:lstStyle>
            <a:lvl1pPr algn="r" defTabSz="923849" eaLnBrk="0" hangingPunct="0">
              <a:defRPr sz="1200">
                <a:ea typeface="ＭＳ Ｐゴシック" pitchFamily="48" charset="-128"/>
                <a:cs typeface="+mn-cs"/>
              </a:defRPr>
            </a:lvl1pPr>
          </a:lstStyle>
          <a:p>
            <a:pPr>
              <a:defRPr/>
            </a:pPr>
            <a:fld id="{08C23AF9-C0EC-479D-A26E-C66B857870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pPr defTabSz="922338"/>
            <a:fld id="{7B07E8C6-A98D-47AC-8427-7600A550A1D5}" type="slidenum">
              <a:rPr lang="en-US" smtClean="0">
                <a:ea typeface="ＭＳ Ｐゴシック"/>
                <a:cs typeface="ＭＳ Ｐゴシック"/>
              </a:rPr>
              <a:pPr defTabSz="922338"/>
              <a:t>1</a:t>
            </a:fld>
            <a:endParaRPr lang="en-US" smtClean="0">
              <a:ea typeface="ＭＳ Ｐゴシック"/>
              <a:cs typeface="ＭＳ Ｐゴシック"/>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xfrm>
            <a:off x="225425" y="4386263"/>
            <a:ext cx="6483350" cy="4695825"/>
          </a:xfrm>
          <a:ln/>
        </p:spPr>
        <p:txBody>
          <a:bodyPr/>
          <a:lstStyle/>
          <a:p>
            <a:pPr eaLnBrk="1" hangingPunct="1">
              <a:defRPr/>
            </a:pPr>
            <a:r>
              <a:rPr lang="en-US" sz="1000" dirty="0" smtClean="0">
                <a:solidFill>
                  <a:schemeClr val="accent4">
                    <a:lumMod val="10000"/>
                  </a:schemeClr>
                </a:solidFill>
                <a:ea typeface="ＭＳ Ｐゴシック"/>
              </a:rPr>
              <a:t>For most of us, our lifestyle depends on our ability to earn an income</a:t>
            </a:r>
          </a:p>
          <a:p>
            <a:pPr eaLnBrk="1" hangingPunct="1">
              <a:defRPr/>
            </a:pPr>
            <a:r>
              <a:rPr lang="en-US" sz="1000" dirty="0" smtClean="0">
                <a:solidFill>
                  <a:schemeClr val="accent4">
                    <a:lumMod val="10000"/>
                  </a:schemeClr>
                </a:solidFill>
                <a:ea typeface="ＭＳ Ｐゴシック"/>
              </a:rPr>
              <a:t>Even with all of our armor, we are vulnerable</a:t>
            </a:r>
          </a:p>
          <a:p>
            <a:pPr eaLnBrk="1" hangingPunct="1">
              <a:defRPr/>
            </a:pPr>
            <a:r>
              <a:rPr lang="en-US" sz="1000" dirty="0" smtClean="0">
                <a:solidFill>
                  <a:schemeClr val="accent4">
                    <a:lumMod val="10000"/>
                  </a:schemeClr>
                </a:solidFill>
                <a:ea typeface="ＭＳ Ｐゴシック"/>
              </a:rPr>
              <a:t>Our ability to earn an income is our Achilles’ heel</a:t>
            </a:r>
          </a:p>
          <a:p>
            <a:pPr eaLnBrk="1" hangingPunct="1">
              <a:defRPr/>
            </a:pPr>
            <a:r>
              <a:rPr lang="en-US" sz="1000" dirty="0" smtClean="0">
                <a:solidFill>
                  <a:schemeClr val="accent4">
                    <a:lumMod val="10000"/>
                  </a:schemeClr>
                </a:solidFill>
                <a:ea typeface="ＭＳ Ｐゴシック"/>
              </a:rPr>
              <a:t>IDI insurance protects our Achilles’ heel</a:t>
            </a:r>
          </a:p>
          <a:p>
            <a:pPr>
              <a:lnSpc>
                <a:spcPct val="80000"/>
              </a:lnSpc>
              <a:defRPr/>
            </a:pPr>
            <a:endParaRPr lang="en-US" sz="1000" dirty="0" smtClean="0">
              <a:ea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r>
              <a:rPr lang="en-US" smtClean="0">
                <a:ea typeface="ＭＳ Ｐゴシック"/>
              </a:rPr>
              <a:t>I look forward to partnering with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xfrm>
            <a:off x="225425" y="4386263"/>
            <a:ext cx="6483350" cy="4695825"/>
          </a:xfrm>
          <a:ln/>
        </p:spPr>
        <p:txBody>
          <a:bodyPr/>
          <a:lstStyle/>
          <a:p>
            <a:pPr>
              <a:lnSpc>
                <a:spcPct val="80000"/>
              </a:lnSpc>
              <a:defRPr/>
            </a:pPr>
            <a:r>
              <a:rPr lang="en-US" sz="1000" dirty="0" smtClean="0">
                <a:solidFill>
                  <a:schemeClr val="accent4">
                    <a:lumMod val="10000"/>
                  </a:schemeClr>
                </a:solidFill>
                <a:ea typeface="ＭＳ Ｐゴシック"/>
              </a:rPr>
              <a:t>Achilles is a figure from Greek mythology.  </a:t>
            </a:r>
          </a:p>
          <a:p>
            <a:pPr>
              <a:lnSpc>
                <a:spcPct val="80000"/>
              </a:lnSpc>
              <a:defRPr/>
            </a:pPr>
            <a:endParaRPr lang="en-US" sz="1000" dirty="0" smtClean="0">
              <a:solidFill>
                <a:schemeClr val="accent4">
                  <a:lumMod val="10000"/>
                </a:schemeClr>
              </a:solidFill>
              <a:ea typeface="ＭＳ Ｐゴシック"/>
            </a:endParaRPr>
          </a:p>
          <a:p>
            <a:pPr>
              <a:lnSpc>
                <a:spcPct val="80000"/>
              </a:lnSpc>
              <a:defRPr/>
            </a:pPr>
            <a:r>
              <a:rPr lang="en-US" sz="1000" dirty="0" smtClean="0">
                <a:solidFill>
                  <a:schemeClr val="accent4">
                    <a:lumMod val="10000"/>
                  </a:schemeClr>
                </a:solidFill>
                <a:ea typeface="ＭＳ Ｐゴシック"/>
              </a:rPr>
              <a:t>When he was just a baby, his mother, sensing that he was destined to be a warrior, dipped his entire body in the mystical River Styx in order to bestow on him immortality.</a:t>
            </a:r>
          </a:p>
          <a:p>
            <a:pPr>
              <a:lnSpc>
                <a:spcPct val="80000"/>
              </a:lnSpc>
              <a:defRPr/>
            </a:pPr>
            <a:endParaRPr lang="en-US" sz="1000" dirty="0" smtClean="0">
              <a:solidFill>
                <a:schemeClr val="accent4">
                  <a:lumMod val="10000"/>
                </a:schemeClr>
              </a:solidFill>
              <a:ea typeface="ＭＳ Ｐゴシック"/>
            </a:endParaRPr>
          </a:p>
          <a:p>
            <a:pPr>
              <a:lnSpc>
                <a:spcPct val="80000"/>
              </a:lnSpc>
              <a:defRPr/>
            </a:pPr>
            <a:r>
              <a:rPr lang="en-US" sz="1000" dirty="0" smtClean="0">
                <a:solidFill>
                  <a:schemeClr val="accent4">
                    <a:lumMod val="10000"/>
                  </a:schemeClr>
                </a:solidFill>
                <a:ea typeface="ＭＳ Ｐゴシック"/>
              </a:rPr>
              <a:t>With armor, weaponry along with gift of immortality, Achilles felt pretty invincible. Until one day when he was shot in the back of the foot with a poisoned arrow and ultimately died from that seemingly minor wound.  As it turns out, Achilles’ mother should have dunked rather than dipped because when she dipped Achilles into the river as a baby, she had to hold onto him by his heel.  As a result, his heel never touched the water and was not made immortal.  Despite all of his protections, and unknown to him, Achilles had this one fatal weakness, this critical vulnerability that ultimately led to his death. </a:t>
            </a:r>
          </a:p>
          <a:p>
            <a:pPr>
              <a:lnSpc>
                <a:spcPct val="80000"/>
              </a:lnSpc>
              <a:defRPr/>
            </a:pPr>
            <a:endParaRPr lang="en-US" sz="1000" dirty="0" smtClean="0">
              <a:solidFill>
                <a:schemeClr val="accent4">
                  <a:lumMod val="10000"/>
                </a:schemeClr>
              </a:solidFill>
              <a:ea typeface="ＭＳ Ｐゴシック"/>
            </a:endParaRPr>
          </a:p>
          <a:p>
            <a:pPr>
              <a:lnSpc>
                <a:spcPct val="80000"/>
              </a:lnSpc>
              <a:defRPr/>
            </a:pPr>
            <a:r>
              <a:rPr lang="en-US" sz="1000" dirty="0" smtClean="0">
                <a:solidFill>
                  <a:schemeClr val="accent4">
                    <a:lumMod val="10000"/>
                  </a:schemeClr>
                </a:solidFill>
                <a:ea typeface="ＭＳ Ｐゴシック"/>
              </a:rPr>
              <a:t>From this story, of course, is how we came to call a fatal weakness an Achilles' Heel.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ln/>
        </p:spPr>
        <p:txBody>
          <a:bodyPr/>
          <a:lstStyle/>
          <a:p>
            <a:pPr>
              <a:lnSpc>
                <a:spcPct val="80000"/>
              </a:lnSpc>
              <a:defRPr/>
            </a:pPr>
            <a:r>
              <a:rPr lang="en-US" sz="800" dirty="0" smtClean="0">
                <a:solidFill>
                  <a:schemeClr val="accent4">
                    <a:lumMod val="10000"/>
                  </a:schemeClr>
                </a:solidFill>
                <a:ea typeface="ＭＳ Ｐゴシック"/>
              </a:rPr>
              <a:t>So, what does the story of Achilles have to do with us?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Quite simply, many of us have a great deal in common with Achilles.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Like Achilles we face battles every day as we try to achieve, maintain and protect the lifestyle we have chosen.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And like Achilles, we protect ourselves and our assets with armor, but today we call the armor insurance.  We insure our life, our home, our car, and our health.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And we arm ourselves with weapons to fight those battles, but they’re in the form of savings, investments and retirement accounts so that hopefully, someday all the battles are won and we can live in peace.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And with all of those things together in place, many of us feel just like Achilles did.  We feel that we’ve taken all the right precautions, we’ve covered all of our risks, we’re protected and we are, essentially, invincible, at least financially.</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But unless we are independently wealthy (and the fact that we are all here at work today suggests we’re not…), many of us are also just like Achilles in that we have a fatal weakness, a critical vulnerability.</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We have our own Achilles’ Heel….our ability to earn an income.</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Think about it.  Everything that we do in achieving, maintaining and protecting our lifestyle is dependent on our ability to earn an income.  Our home, our cars, the food we eat, the clothes we wear, the vacations we take, the plans we make for our future and our family’s future, they all assume that we’ll continue to be able to work and generate an income to pay for it all.  Without that ability, even with all our protection in place, it all goes away.  And if you doubt that in any way, think for a moment what would happen to you and your family if tomorrow you woke up and were unable to earn an income.  Not just unemployed, mind you, but physically or mentally unable to work and earn an income.  How would you pay your bills?  Where would the money come from?  The ability to earn an income, it’s our own Achilles’ heel.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ln/>
        </p:spPr>
        <p:txBody>
          <a:bodyPr/>
          <a:lstStyle/>
          <a:p>
            <a:pPr>
              <a:lnSpc>
                <a:spcPct val="80000"/>
              </a:lnSpc>
              <a:defRPr/>
            </a:pPr>
            <a:r>
              <a:rPr lang="en-US" sz="800" dirty="0" smtClean="0">
                <a:solidFill>
                  <a:schemeClr val="accent4">
                    <a:lumMod val="10000"/>
                  </a:schemeClr>
                </a:solidFill>
                <a:ea typeface="ＭＳ Ｐゴシック"/>
              </a:rPr>
              <a:t>So, what does the story of Achilles have to do with us?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Quite simply, many of us have a great deal in common with Achilles.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Like Achilles we face battles every day as we try to achieve, maintain and protect the lifestyle we have chosen.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And like Achilles, we protect ourselves and our assets with armor, but today we call the armor insurance.  We insure our life, our home, our car, and our health.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And we arm ourselves with weapons to fight those battles, but we they’re in the form of savings, investments and retirement accounts so that hopefully, someday all the battles are won and we can live in peace.  </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And with all of those things together in place, many of us feel just like Achilles did.  We feel that we’ve taken all the right precautions, we’ve covered all of our risks, we’re protected and we are, essentially, invincible, at least financially.</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But unless we are independently wealthy (and the fact that we are all here at work today suggests we’re not…), many of us are also just like Achilles in that we have a fatal weakness, a critical vulnerability.</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We have our own Achilles’ heel….our ability to earn an income.</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800" dirty="0" smtClean="0">
                <a:solidFill>
                  <a:schemeClr val="accent4">
                    <a:lumMod val="10000"/>
                  </a:schemeClr>
                </a:solidFill>
                <a:ea typeface="ＭＳ Ｐゴシック"/>
              </a:rPr>
              <a:t>Think about it.  Everything that we do in achieving, maintaining and protecting our lifestyle is dependent on our ability to earn an income.  Our home, our cars, the food we eat, the clothes we wear, the vacations we take, the plans we make for our future and our family’s future, they all assume that we’ll continue to be able to work and generate an income to pay for it all.  Without that ability, even with all our protection in place, it all goes away.  And if you doubt that in any way, think for a moment what would happen to you and your family if tomorrow you woke up and were unable to earn an income.  Not just unemployed, mind you, but physically or mentally unable to work and earn an income.  How would you pay your bills?  Where would the money come from.  The ability to earn an income, it’s our own Achilles’ heel.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ln/>
        </p:spPr>
        <p:txBody>
          <a:bodyPr/>
          <a:lstStyle/>
          <a:p>
            <a:pPr>
              <a:defRPr/>
            </a:pPr>
            <a:r>
              <a:rPr lang="en-US" dirty="0" smtClean="0">
                <a:solidFill>
                  <a:schemeClr val="accent4">
                    <a:lumMod val="10000"/>
                  </a:schemeClr>
                </a:solidFill>
                <a:ea typeface="ＭＳ Ｐゴシック"/>
              </a:rPr>
              <a:t>How does the arrow pierce the heel? Here is a partial list of actual claims by diagnosis, paid by The Standard. </a:t>
            </a:r>
          </a:p>
          <a:p>
            <a:pPr>
              <a:defRPr/>
            </a:pPr>
            <a:endParaRPr lang="en-US" dirty="0" smtClean="0">
              <a:solidFill>
                <a:schemeClr val="accent4">
                  <a:lumMod val="10000"/>
                </a:schemeClr>
              </a:solidFill>
              <a:ea typeface="ＭＳ Ｐゴシック"/>
            </a:endParaRPr>
          </a:p>
          <a:p>
            <a:pPr>
              <a:defRPr/>
            </a:pPr>
            <a:r>
              <a:rPr lang="en-US" dirty="0" smtClean="0">
                <a:solidFill>
                  <a:schemeClr val="accent4">
                    <a:lumMod val="10000"/>
                  </a:schemeClr>
                </a:solidFill>
                <a:ea typeface="ＭＳ Ｐゴシック"/>
              </a:rPr>
              <a:t>As you can see a disabling event is non-discriminatory. There are various causes at various ages and various occupations.</a:t>
            </a:r>
          </a:p>
          <a:p>
            <a:pPr>
              <a:defRPr/>
            </a:pPr>
            <a:endParaRPr lang="en-US" dirty="0" smtClean="0">
              <a:solidFill>
                <a:schemeClr val="accent4">
                  <a:lumMod val="10000"/>
                </a:schemeClr>
              </a:solidFill>
              <a:ea typeface="ＭＳ Ｐゴシック"/>
            </a:endParaRPr>
          </a:p>
          <a:p>
            <a:pPr>
              <a:defRPr/>
            </a:pPr>
            <a:r>
              <a:rPr lang="en-US" dirty="0" smtClean="0">
                <a:solidFill>
                  <a:schemeClr val="accent4">
                    <a:lumMod val="10000"/>
                  </a:schemeClr>
                </a:solidFill>
                <a:ea typeface="ＭＳ Ｐゴシック"/>
              </a:rPr>
              <a:t>One thing all of all of these individuals have in common is that they protected their Achilles' Heel by purchasing individual disability income insurance.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ln/>
        </p:spPr>
        <p:txBody>
          <a:bodyPr/>
          <a:lstStyle/>
          <a:p>
            <a:pPr>
              <a:lnSpc>
                <a:spcPct val="80000"/>
              </a:lnSpc>
            </a:pPr>
            <a:r>
              <a:rPr lang="en-US" sz="1000" dirty="0" smtClean="0">
                <a:solidFill>
                  <a:srgbClr val="000000"/>
                </a:solidFill>
                <a:ea typeface="ＭＳ Ｐゴシック"/>
              </a:rPr>
              <a:t>Clearly the risk of being disabled and unable to earn an income is, for most of us, our Achilles, Heel.  So what do we do about it?  How do we protect our Achilles’ Heel?  Many people think they are already adequately protected.  </a:t>
            </a:r>
          </a:p>
          <a:p>
            <a:pPr>
              <a:lnSpc>
                <a:spcPct val="80000"/>
              </a:lnSpc>
            </a:pPr>
            <a:endParaRPr lang="en-US" sz="1000" dirty="0" smtClean="0">
              <a:solidFill>
                <a:srgbClr val="000000"/>
              </a:solidFill>
              <a:ea typeface="ＭＳ Ｐゴシック"/>
            </a:endParaRPr>
          </a:p>
          <a:p>
            <a:pPr>
              <a:lnSpc>
                <a:spcPct val="80000"/>
              </a:lnSpc>
            </a:pPr>
            <a:r>
              <a:rPr lang="en-US" sz="1000" dirty="0" smtClean="0">
                <a:solidFill>
                  <a:srgbClr val="000000"/>
                </a:solidFill>
                <a:ea typeface="ＭＳ Ｐゴシック"/>
              </a:rPr>
              <a:t>Savings and retirement funds – </a:t>
            </a:r>
          </a:p>
          <a:p>
            <a:pPr>
              <a:lnSpc>
                <a:spcPct val="80000"/>
              </a:lnSpc>
            </a:pPr>
            <a:r>
              <a:rPr lang="en-US" sz="1000" dirty="0" smtClean="0">
                <a:solidFill>
                  <a:srgbClr val="000000"/>
                </a:solidFill>
                <a:ea typeface="ＭＳ Ｐゴシック"/>
              </a:rPr>
              <a:t>61% of Americans say they are living paycheck to paycheck. </a:t>
            </a:r>
            <a:r>
              <a:rPr lang="en-US" sz="1000" baseline="0" dirty="0" smtClean="0">
                <a:solidFill>
                  <a:srgbClr val="000000"/>
                </a:solidFill>
                <a:ea typeface="ＭＳ Ｐゴシック"/>
              </a:rPr>
              <a:t>  If that is the case, how many Americans are likely to have any meaningful retirement savings that they could access if they are unexpectedly disabled?</a:t>
            </a:r>
            <a:endParaRPr lang="en-US" sz="1000" dirty="0" smtClean="0">
              <a:solidFill>
                <a:srgbClr val="000000"/>
              </a:solidFill>
              <a:ea typeface="ＭＳ Ｐゴシック"/>
            </a:endParaRPr>
          </a:p>
          <a:p>
            <a:pPr>
              <a:lnSpc>
                <a:spcPct val="80000"/>
              </a:lnSpc>
            </a:pPr>
            <a:endParaRPr lang="en-US" sz="1000" dirty="0" smtClean="0">
              <a:solidFill>
                <a:srgbClr val="000000"/>
              </a:solidFill>
              <a:ea typeface="ＭＳ Ｐゴシック"/>
            </a:endParaRPr>
          </a:p>
          <a:p>
            <a:pPr>
              <a:lnSpc>
                <a:spcPct val="80000"/>
              </a:lnSpc>
            </a:pPr>
            <a:r>
              <a:rPr lang="en-US" sz="1000" dirty="0" smtClean="0">
                <a:solidFill>
                  <a:srgbClr val="000000"/>
                </a:solidFill>
                <a:ea typeface="ＭＳ Ｐゴシック"/>
              </a:rPr>
              <a:t>Workers’ compensation insurance –</a:t>
            </a:r>
          </a:p>
          <a:p>
            <a:pPr>
              <a:lnSpc>
                <a:spcPct val="80000"/>
              </a:lnSpc>
            </a:pPr>
            <a:r>
              <a:rPr lang="en-US" sz="1000" dirty="0" smtClean="0">
                <a:solidFill>
                  <a:srgbClr val="000000"/>
                </a:solidFill>
                <a:ea typeface="ＭＳ Ｐゴシック"/>
              </a:rPr>
              <a:t>It’s there to protect us in the event of an injury, right?  </a:t>
            </a:r>
          </a:p>
          <a:p>
            <a:pPr>
              <a:lnSpc>
                <a:spcPct val="80000"/>
              </a:lnSpc>
            </a:pPr>
            <a:r>
              <a:rPr lang="en-US" sz="1000" dirty="0" smtClean="0">
                <a:solidFill>
                  <a:srgbClr val="000000"/>
                </a:solidFill>
                <a:ea typeface="ＭＳ Ｐゴシック"/>
              </a:rPr>
              <a:t>However, Workers’ Compensation only comes into play for injuries related to work.</a:t>
            </a:r>
          </a:p>
          <a:p>
            <a:pPr>
              <a:lnSpc>
                <a:spcPct val="80000"/>
              </a:lnSpc>
            </a:pPr>
            <a:r>
              <a:rPr lang="en-US" sz="1000" dirty="0" smtClean="0">
                <a:solidFill>
                  <a:srgbClr val="000000"/>
                </a:solidFill>
                <a:ea typeface="ＭＳ Ｐゴシック"/>
              </a:rPr>
              <a:t> According to the National Safety Council, 75 million days of production time were lost due to workplace injuries. However, a whopping 225 million days of production time was lost due to off-the-job incidents</a:t>
            </a:r>
            <a:r>
              <a:rPr lang="en-US" sz="1000" dirty="0" smtClean="0">
                <a:ea typeface="ＭＳ Ｐゴシック"/>
              </a:rPr>
              <a:t>. </a:t>
            </a:r>
            <a:r>
              <a:rPr lang="en-US" sz="1000" dirty="0" smtClean="0">
                <a:solidFill>
                  <a:srgbClr val="000000"/>
                </a:solidFill>
                <a:ea typeface="ＭＳ Ｐゴシック"/>
              </a:rPr>
              <a:t>(Verified Source on Feb 2010: National Safety Council at http://www.nsc.org/news_resources/Resources/res_stats_services/Pages/FrequentlyAskedQuestions.aspx#question3)</a:t>
            </a:r>
          </a:p>
          <a:p>
            <a:pPr>
              <a:lnSpc>
                <a:spcPct val="80000"/>
              </a:lnSpc>
            </a:pPr>
            <a:endParaRPr lang="en-US" sz="1000" dirty="0" smtClean="0">
              <a:solidFill>
                <a:srgbClr val="000000"/>
              </a:solidFill>
              <a:ea typeface="ＭＳ Ｐゴシック"/>
            </a:endParaRPr>
          </a:p>
          <a:p>
            <a:pPr>
              <a:lnSpc>
                <a:spcPct val="80000"/>
              </a:lnSpc>
            </a:pPr>
            <a:r>
              <a:rPr lang="en-US" sz="1000" dirty="0" smtClean="0">
                <a:solidFill>
                  <a:srgbClr val="000000"/>
                </a:solidFill>
                <a:ea typeface="ＭＳ Ｐゴシック"/>
              </a:rPr>
              <a:t>So clearly WC does not provide adequate protection for our Achilles’ Heel.</a:t>
            </a:r>
          </a:p>
          <a:p>
            <a:pPr>
              <a:lnSpc>
                <a:spcPct val="80000"/>
              </a:lnSpc>
            </a:pPr>
            <a:endParaRPr lang="en-US" sz="1000" dirty="0" smtClean="0">
              <a:ea typeface="ＭＳ Ｐゴシック"/>
            </a:endParaRPr>
          </a:p>
          <a:p>
            <a:pPr>
              <a:lnSpc>
                <a:spcPct val="80000"/>
              </a:lnSpc>
            </a:pPr>
            <a:endParaRPr lang="en-US" sz="1000" dirty="0" smtClean="0">
              <a:ea typeface="ＭＳ Ｐゴシック"/>
            </a:endParaRPr>
          </a:p>
          <a:p>
            <a:pPr>
              <a:lnSpc>
                <a:spcPct val="80000"/>
              </a:lnSpc>
            </a:pPr>
            <a:endParaRPr lang="en-US" sz="1000" dirty="0" smtClean="0">
              <a:ea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ln/>
        </p:spPr>
        <p:txBody>
          <a:bodyPr/>
          <a:lstStyle/>
          <a:p>
            <a:pPr>
              <a:lnSpc>
                <a:spcPct val="80000"/>
              </a:lnSpc>
              <a:defRPr/>
            </a:pPr>
            <a:r>
              <a:rPr lang="en-US" sz="1000" dirty="0" smtClean="0">
                <a:solidFill>
                  <a:schemeClr val="accent4">
                    <a:lumMod val="10000"/>
                  </a:schemeClr>
                </a:solidFill>
                <a:ea typeface="ＭＳ Ｐゴシック"/>
              </a:rPr>
              <a:t>Social Security – </a:t>
            </a:r>
            <a:r>
              <a:rPr lang="en-US" sz="800" dirty="0" smtClean="0">
                <a:solidFill>
                  <a:schemeClr val="accent4">
                    <a:lumMod val="10000"/>
                  </a:schemeClr>
                </a:solidFill>
                <a:ea typeface="ＭＳ Ｐゴシック"/>
              </a:rPr>
              <a:t>According to the New York Times, the Social Security system is so clogged with disputed disability claims that some people wait years for hearings.  (Source NY TIMES April 12, 2009) at http://www.nytimes.com/2009/04/13/us/13benefits.html)</a:t>
            </a:r>
            <a:endParaRPr lang="en-US" sz="1000" dirty="0" smtClean="0">
              <a:solidFill>
                <a:schemeClr val="accent4">
                  <a:lumMod val="10000"/>
                </a:schemeClr>
              </a:solidFill>
              <a:ea typeface="ＭＳ Ｐゴシック"/>
            </a:endParaRPr>
          </a:p>
          <a:p>
            <a:pPr>
              <a:lnSpc>
                <a:spcPct val="80000"/>
              </a:lnSpc>
              <a:defRPr/>
            </a:pPr>
            <a:endParaRPr lang="en-US" sz="1000" dirty="0" smtClean="0">
              <a:solidFill>
                <a:schemeClr val="accent4">
                  <a:lumMod val="10000"/>
                </a:schemeClr>
              </a:solidFill>
              <a:ea typeface="ＭＳ Ｐゴシック"/>
            </a:endParaRPr>
          </a:p>
          <a:p>
            <a:pPr>
              <a:lnSpc>
                <a:spcPct val="80000"/>
              </a:lnSpc>
              <a:defRPr/>
            </a:pPr>
            <a:r>
              <a:rPr lang="en-US" sz="1000" dirty="0" smtClean="0">
                <a:solidFill>
                  <a:schemeClr val="accent4">
                    <a:lumMod val="10000"/>
                  </a:schemeClr>
                </a:solidFill>
                <a:ea typeface="ＭＳ Ｐゴシック"/>
              </a:rPr>
              <a:t>Long Term Disability (LTD) through your employer – that’s an insurance product that pays you a percentage of your monthly income if you are disabled and unable to work.  It’s a great thing to have, if your employer offers it, but it has some limitations as well.  </a:t>
            </a:r>
            <a:r>
              <a:rPr lang="en-US" sz="800" dirty="0" smtClean="0">
                <a:solidFill>
                  <a:schemeClr val="accent4">
                    <a:lumMod val="10000"/>
                  </a:schemeClr>
                </a:solidFill>
                <a:ea typeface="ＭＳ Ｐゴシック"/>
              </a:rPr>
              <a:t>Usually limited to 60% replacement of income to a monthly max ($5k, $10k).  Benefit may be taxable if employer pays the premium.  May exclude commissions and bonus income.  But this may be the best solution so far.</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1000" dirty="0" smtClean="0">
                <a:solidFill>
                  <a:schemeClr val="accent4">
                    <a:lumMod val="10000"/>
                  </a:schemeClr>
                </a:solidFill>
                <a:ea typeface="ＭＳ Ｐゴシック"/>
              </a:rPr>
              <a:t>But there is one other solution out there.</a:t>
            </a:r>
          </a:p>
          <a:p>
            <a:pPr>
              <a:lnSpc>
                <a:spcPct val="80000"/>
              </a:lnSpc>
              <a:defRPr/>
            </a:pPr>
            <a:endParaRPr lang="en-US" sz="1000" dirty="0" smtClean="0">
              <a:ea typeface="ＭＳ Ｐゴシック"/>
            </a:endParaRPr>
          </a:p>
          <a:p>
            <a:pPr>
              <a:lnSpc>
                <a:spcPct val="80000"/>
              </a:lnSpc>
              <a:defRPr/>
            </a:pPr>
            <a:endParaRPr lang="en-US" sz="1000" dirty="0" smtClean="0">
              <a:ea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ln/>
        </p:spPr>
        <p:txBody>
          <a:bodyPr/>
          <a:lstStyle/>
          <a:p>
            <a:pPr>
              <a:lnSpc>
                <a:spcPct val="80000"/>
              </a:lnSpc>
              <a:defRPr/>
            </a:pPr>
            <a:endParaRPr lang="en-US" sz="1000" dirty="0" smtClean="0">
              <a:solidFill>
                <a:schemeClr val="accent4">
                  <a:lumMod val="10000"/>
                </a:schemeClr>
              </a:solidFill>
              <a:ea typeface="ＭＳ Ｐゴシック"/>
            </a:endParaRPr>
          </a:p>
          <a:p>
            <a:pPr>
              <a:lnSpc>
                <a:spcPct val="80000"/>
              </a:lnSpc>
              <a:defRPr/>
            </a:pPr>
            <a:r>
              <a:rPr lang="en-US" sz="1000" dirty="0" smtClean="0">
                <a:solidFill>
                  <a:schemeClr val="accent4">
                    <a:lumMod val="10000"/>
                  </a:schemeClr>
                </a:solidFill>
                <a:ea typeface="ＭＳ Ｐゴシック"/>
              </a:rPr>
              <a:t>Long Term Disability (LTD) through your employer – that’s an insurance product that pays you a percentage of your monthly income if you are disabled and unable to work.  It’s a great thing to have, if your employer offers it, but it has some limitations as well.  </a:t>
            </a:r>
            <a:r>
              <a:rPr lang="en-US" sz="800" smtClean="0">
                <a:solidFill>
                  <a:schemeClr val="accent4">
                    <a:lumMod val="10000"/>
                  </a:schemeClr>
                </a:solidFill>
                <a:ea typeface="ＭＳ Ｐゴシック"/>
              </a:rPr>
              <a:t>Typically </a:t>
            </a:r>
            <a:r>
              <a:rPr lang="en-US" sz="800" dirty="0" smtClean="0">
                <a:solidFill>
                  <a:schemeClr val="accent4">
                    <a:lumMod val="10000"/>
                  </a:schemeClr>
                </a:solidFill>
                <a:ea typeface="ＭＳ Ｐゴシック"/>
              </a:rPr>
              <a:t>limited to 60% replacement of income to a monthly max ($5k, $10k).  Benefit may be taxable if employer pays the premium.  May exclude commissions and bonus income.  But this may be the best solution so far.</a:t>
            </a:r>
          </a:p>
          <a:p>
            <a:pPr>
              <a:lnSpc>
                <a:spcPct val="80000"/>
              </a:lnSpc>
              <a:defRPr/>
            </a:pPr>
            <a:endParaRPr lang="en-US" sz="800" dirty="0" smtClean="0">
              <a:solidFill>
                <a:schemeClr val="accent4">
                  <a:lumMod val="10000"/>
                </a:schemeClr>
              </a:solidFill>
              <a:ea typeface="ＭＳ Ｐゴシック"/>
            </a:endParaRPr>
          </a:p>
          <a:p>
            <a:pPr>
              <a:lnSpc>
                <a:spcPct val="80000"/>
              </a:lnSpc>
              <a:defRPr/>
            </a:pPr>
            <a:r>
              <a:rPr lang="en-US" sz="1000" dirty="0" smtClean="0">
                <a:solidFill>
                  <a:schemeClr val="accent4">
                    <a:lumMod val="10000"/>
                  </a:schemeClr>
                </a:solidFill>
                <a:ea typeface="ＭＳ Ｐゴシック"/>
              </a:rPr>
              <a:t>But there is one other solution out there.</a:t>
            </a:r>
          </a:p>
          <a:p>
            <a:pPr>
              <a:lnSpc>
                <a:spcPct val="80000"/>
              </a:lnSpc>
              <a:defRPr/>
            </a:pPr>
            <a:endParaRPr lang="en-US" sz="1000" dirty="0" smtClean="0">
              <a:ea typeface="ＭＳ Ｐゴシック"/>
            </a:endParaRPr>
          </a:p>
          <a:p>
            <a:pPr>
              <a:lnSpc>
                <a:spcPct val="80000"/>
              </a:lnSpc>
              <a:defRPr/>
            </a:pPr>
            <a:endParaRPr lang="en-US" sz="1000" dirty="0" smtClean="0">
              <a:ea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3929063" y="8770938"/>
            <a:ext cx="3005137" cy="461962"/>
          </a:xfrm>
          <a:prstGeom prst="rect">
            <a:avLst/>
          </a:prstGeom>
          <a:noFill/>
          <a:ln w="9525">
            <a:noFill/>
            <a:miter lim="800000"/>
            <a:headEnd/>
            <a:tailEnd/>
          </a:ln>
        </p:spPr>
        <p:txBody>
          <a:bodyPr lIns="92376" tIns="46188" rIns="92376" bIns="46188" anchor="b"/>
          <a:lstStyle/>
          <a:p>
            <a:pPr algn="r" defTabSz="922338" eaLnBrk="0" hangingPunct="0"/>
            <a:fld id="{15909742-7D19-4EB6-BC48-53E083A1FFCC}" type="slidenum">
              <a:rPr lang="en-US" sz="1200"/>
              <a:pPr algn="r" defTabSz="922338" eaLnBrk="0" hangingPunct="0"/>
              <a:t>9</a:t>
            </a:fld>
            <a:endParaRPr lang="en-US"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r>
              <a:rPr lang="en-US" smtClean="0">
                <a:ea typeface="ＭＳ Ｐゴシック"/>
              </a:rPr>
              <a:t>How does IDI work?</a:t>
            </a:r>
          </a:p>
          <a:p>
            <a:pPr marL="285750" lvl="1" indent="-285750" eaLnBrk="1" hangingPunct="1"/>
            <a:endParaRPr lang="en-US" smtClean="0">
              <a:solidFill>
                <a:srgbClr val="064E94"/>
              </a:solidFill>
              <a:ea typeface="ＭＳ Ｐゴシック"/>
            </a:endParaRPr>
          </a:p>
          <a:p>
            <a:pPr marL="285750" lvl="1" indent="-285750" eaLnBrk="1" hangingPunct="1"/>
            <a:r>
              <a:rPr lang="en-US" smtClean="0">
                <a:solidFill>
                  <a:srgbClr val="064E94"/>
                </a:solidFill>
                <a:ea typeface="ＭＳ Ｐゴシック"/>
              </a:rPr>
              <a:t>The key to understanding disability insurance is simple. </a:t>
            </a:r>
          </a:p>
          <a:p>
            <a:pPr marL="285750" lvl="1" indent="-285750" eaLnBrk="1" hangingPunct="1">
              <a:buFont typeface="Calibri" pitchFamily="34" charset="0"/>
              <a:buAutoNum type="arabicPeriod"/>
            </a:pPr>
            <a:r>
              <a:rPr lang="en-US" smtClean="0">
                <a:solidFill>
                  <a:srgbClr val="064E94"/>
                </a:solidFill>
                <a:ea typeface="ＭＳ Ｐゴシック"/>
              </a:rPr>
              <a:t>How soon do the benefits start?</a:t>
            </a:r>
          </a:p>
          <a:p>
            <a:pPr marL="285750" lvl="1" indent="-285750" eaLnBrk="1" hangingPunct="1">
              <a:buFont typeface="Calibri" pitchFamily="34" charset="0"/>
              <a:buAutoNum type="arabicPeriod"/>
            </a:pPr>
            <a:r>
              <a:rPr lang="en-US" smtClean="0">
                <a:solidFill>
                  <a:srgbClr val="064E94"/>
                </a:solidFill>
                <a:ea typeface="ＭＳ Ｐゴシック"/>
              </a:rPr>
              <a:t>How much is paid?</a:t>
            </a:r>
          </a:p>
          <a:p>
            <a:pPr marL="285750" lvl="1" indent="-285750" eaLnBrk="1" hangingPunct="1">
              <a:buFont typeface="Calibri" pitchFamily="34" charset="0"/>
              <a:buAutoNum type="arabicPeriod"/>
            </a:pPr>
            <a:r>
              <a:rPr lang="en-US" smtClean="0">
                <a:solidFill>
                  <a:srgbClr val="064E94"/>
                </a:solidFill>
                <a:ea typeface="ＭＳ Ｐゴシック"/>
              </a:rPr>
              <a:t>How long are benefits paid?</a:t>
            </a:r>
          </a:p>
          <a:p>
            <a:pPr marL="285750" lvl="1" indent="-285750" eaLnBrk="1" hangingPunct="1">
              <a:buFont typeface="Calibri" pitchFamily="34" charset="0"/>
              <a:buAutoNum type="arabicPeriod"/>
            </a:pPr>
            <a:r>
              <a:rPr lang="en-US" smtClean="0">
                <a:solidFill>
                  <a:srgbClr val="064E94"/>
                </a:solidFill>
                <a:ea typeface="ＭＳ Ｐゴシック"/>
              </a:rPr>
              <a:t>What is a disability? How is it defined?</a:t>
            </a:r>
          </a:p>
          <a:p>
            <a:pPr marL="285750" lvl="1" indent="-285750" eaLnBrk="1" hangingPunct="1">
              <a:buFont typeface="Calibri" pitchFamily="34" charset="0"/>
              <a:buAutoNum type="arabicPeriod"/>
            </a:pPr>
            <a:r>
              <a:rPr lang="en-US" smtClean="0">
                <a:solidFill>
                  <a:srgbClr val="064E94"/>
                </a:solidFill>
                <a:ea typeface="ＭＳ Ｐゴシック"/>
              </a:rPr>
              <a:t>What is not covered as a disabling event?</a:t>
            </a:r>
          </a:p>
          <a:p>
            <a:pPr marL="285750" lvl="1" indent="-285750" eaLnBrk="1" hangingPunct="1">
              <a:buFont typeface="Calibri" pitchFamily="34" charset="0"/>
              <a:buAutoNum type="arabicPeriod"/>
            </a:pPr>
            <a:r>
              <a:rPr lang="en-US" smtClean="0">
                <a:solidFill>
                  <a:srgbClr val="064E94"/>
                </a:solidFill>
                <a:ea typeface="ＭＳ Ｐゴシック"/>
              </a:rPr>
              <a:t>How does your customer get started and qualify for this type of insurance?</a:t>
            </a:r>
          </a:p>
          <a:p>
            <a:pPr marL="285750" lvl="1" indent="-285750" eaLnBrk="1" hangingPunct="1"/>
            <a:endParaRPr lang="en-US" smtClean="0">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 descr="C:\Documents and Settings\vthomson\Desktop\ancient.jpg"/>
          <p:cNvPicPr>
            <a:picLocks noChangeAspect="1" noChangeArrowheads="1"/>
          </p:cNvPicPr>
          <p:nvPr userDrawn="1"/>
        </p:nvPicPr>
        <p:blipFill>
          <a:blip r:embed="rId2" cstate="print"/>
          <a:srcRect/>
          <a:stretch>
            <a:fillRect/>
          </a:stretch>
        </p:blipFill>
        <p:spPr bwMode="auto">
          <a:xfrm>
            <a:off x="1143000" y="990600"/>
            <a:ext cx="6324600" cy="4933950"/>
          </a:xfrm>
          <a:prstGeom prst="rect">
            <a:avLst/>
          </a:prstGeom>
          <a:noFill/>
          <a:ln w="9525">
            <a:noFill/>
            <a:miter lim="800000"/>
            <a:headEnd/>
            <a:tailEnd/>
          </a:ln>
        </p:spPr>
      </p:pic>
      <p:pic>
        <p:nvPicPr>
          <p:cNvPr id="4" name="Picture 9" descr="TS_bmk_sm_286"/>
          <p:cNvPicPr>
            <a:picLocks noChangeAspect="1" noChangeArrowheads="1"/>
          </p:cNvPicPr>
          <p:nvPr/>
        </p:nvPicPr>
        <p:blipFill>
          <a:blip r:embed="rId3" cstate="print"/>
          <a:srcRect/>
          <a:stretch>
            <a:fillRect/>
          </a:stretch>
        </p:blipFill>
        <p:spPr bwMode="auto">
          <a:xfrm>
            <a:off x="7772400" y="5937250"/>
            <a:ext cx="1066800" cy="692150"/>
          </a:xfrm>
          <a:prstGeom prst="rect">
            <a:avLst/>
          </a:prstGeom>
          <a:noFill/>
          <a:ln w="9525">
            <a:noFill/>
            <a:miter lim="800000"/>
            <a:headEnd/>
            <a:tailEnd/>
          </a:ln>
        </p:spPr>
      </p:pic>
      <p:sp>
        <p:nvSpPr>
          <p:cNvPr id="4098" name="Rectangle 2"/>
          <p:cNvSpPr>
            <a:spLocks noGrp="1" noChangeArrowheads="1"/>
          </p:cNvSpPr>
          <p:nvPr>
            <p:ph type="ctrTitle"/>
          </p:nvPr>
        </p:nvSpPr>
        <p:spPr>
          <a:xfrm>
            <a:off x="227013" y="227013"/>
            <a:ext cx="7772400" cy="457200"/>
          </a:xfrm>
        </p:spPr>
        <p:txBody>
          <a:bodyPr/>
          <a:lstStyle>
            <a:lvl1pPr>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28600"/>
            <a:ext cx="21526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055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228600"/>
            <a:ext cx="86106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8610600" cy="914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When you can find IDI sales, marketing and reference materials</a:t>
            </a:r>
          </a:p>
        </p:txBody>
      </p:sp>
      <p:sp>
        <p:nvSpPr>
          <p:cNvPr id="1027" name="Rectangle 3"/>
          <p:cNvSpPr>
            <a:spLocks noGrp="1" noChangeArrowheads="1"/>
          </p:cNvSpPr>
          <p:nvPr>
            <p:ph type="body" idx="1"/>
          </p:nvPr>
        </p:nvSpPr>
        <p:spPr bwMode="auto">
          <a:xfrm>
            <a:off x="228600" y="1295400"/>
            <a:ext cx="86106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ChangeArrowheads="1"/>
          </p:cNvSpPr>
          <p:nvPr/>
        </p:nvSpPr>
        <p:spPr bwMode="auto">
          <a:xfrm>
            <a:off x="227013" y="6434138"/>
            <a:ext cx="1706562" cy="315912"/>
          </a:xfrm>
          <a:prstGeom prst="rect">
            <a:avLst/>
          </a:prstGeom>
          <a:noFill/>
          <a:ln w="9525">
            <a:noFill/>
            <a:miter lim="800000"/>
            <a:headEnd/>
            <a:tailEnd/>
          </a:ln>
        </p:spPr>
        <p:txBody>
          <a:bodyPr wrap="none" lIns="0" tIns="0" rIns="0" bIns="0" anchor="b">
            <a:spAutoFit/>
          </a:bodyPr>
          <a:lstStyle/>
          <a:p>
            <a:pPr eaLnBrk="0" hangingPunct="0">
              <a:lnSpc>
                <a:spcPct val="125000"/>
              </a:lnSpc>
              <a:defRPr/>
            </a:pPr>
            <a:r>
              <a:rPr lang="en-US" sz="1000" dirty="0">
                <a:solidFill>
                  <a:srgbClr val="064E94"/>
                </a:solidFill>
                <a:ea typeface="ＭＳ Ｐゴシック" pitchFamily="48" charset="-128"/>
                <a:cs typeface="+mn-cs"/>
              </a:rPr>
              <a:t>15082PPT DI 101(3/10)</a:t>
            </a:r>
          </a:p>
          <a:p>
            <a:pPr eaLnBrk="0" hangingPunct="0">
              <a:defRPr/>
            </a:pPr>
            <a:r>
              <a:rPr lang="en-US" sz="800" dirty="0">
                <a:solidFill>
                  <a:srgbClr val="064E94"/>
                </a:solidFill>
                <a:ea typeface="ＭＳ Ｐゴシック" pitchFamily="48" charset="-128"/>
                <a:cs typeface="+mn-cs"/>
              </a:rPr>
              <a:t>©2010 Standard Insurance Company</a:t>
            </a:r>
            <a:endParaRPr lang="en-US" sz="900" dirty="0">
              <a:solidFill>
                <a:srgbClr val="064E94"/>
              </a:solidFill>
              <a:ea typeface="ＭＳ Ｐゴシック" pitchFamily="48" charset="-128"/>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iming>
    <p:tnLst>
      <p:par>
        <p:cTn id="1" dur="indefinite" restart="never" nodeType="tmRoot"/>
      </p:par>
    </p:tnLst>
  </p:timing>
  <p:txStyles>
    <p:titleStyle>
      <a:lvl1pPr algn="l" rtl="0" eaLnBrk="0" fontAlgn="base" hangingPunct="0">
        <a:spcBef>
          <a:spcPct val="0"/>
        </a:spcBef>
        <a:spcAft>
          <a:spcPct val="0"/>
        </a:spcAft>
        <a:defRPr sz="2800">
          <a:solidFill>
            <a:srgbClr val="064E94"/>
          </a:solidFill>
          <a:latin typeface="+mj-lt"/>
          <a:ea typeface="+mj-ea"/>
          <a:cs typeface="ＭＳ Ｐゴシック"/>
        </a:defRPr>
      </a:lvl1pPr>
      <a:lvl2pPr algn="l" rtl="0" eaLnBrk="0" fontAlgn="base" hangingPunct="0">
        <a:spcBef>
          <a:spcPct val="0"/>
        </a:spcBef>
        <a:spcAft>
          <a:spcPct val="0"/>
        </a:spcAft>
        <a:defRPr sz="2800">
          <a:solidFill>
            <a:srgbClr val="064E94"/>
          </a:solidFill>
          <a:latin typeface="Arial" charset="0"/>
          <a:ea typeface="ＭＳ Ｐゴシック" pitchFamily="48" charset="-128"/>
          <a:cs typeface="ＭＳ Ｐゴシック"/>
        </a:defRPr>
      </a:lvl2pPr>
      <a:lvl3pPr algn="l" rtl="0" eaLnBrk="0" fontAlgn="base" hangingPunct="0">
        <a:spcBef>
          <a:spcPct val="0"/>
        </a:spcBef>
        <a:spcAft>
          <a:spcPct val="0"/>
        </a:spcAft>
        <a:defRPr sz="2800">
          <a:solidFill>
            <a:srgbClr val="064E94"/>
          </a:solidFill>
          <a:latin typeface="Arial" charset="0"/>
          <a:ea typeface="ＭＳ Ｐゴシック" pitchFamily="48" charset="-128"/>
          <a:cs typeface="ＭＳ Ｐゴシック"/>
        </a:defRPr>
      </a:lvl3pPr>
      <a:lvl4pPr algn="l" rtl="0" eaLnBrk="0" fontAlgn="base" hangingPunct="0">
        <a:spcBef>
          <a:spcPct val="0"/>
        </a:spcBef>
        <a:spcAft>
          <a:spcPct val="0"/>
        </a:spcAft>
        <a:defRPr sz="2800">
          <a:solidFill>
            <a:srgbClr val="064E94"/>
          </a:solidFill>
          <a:latin typeface="Arial" charset="0"/>
          <a:ea typeface="ＭＳ Ｐゴシック" pitchFamily="48" charset="-128"/>
          <a:cs typeface="ＭＳ Ｐゴシック"/>
        </a:defRPr>
      </a:lvl4pPr>
      <a:lvl5pPr algn="l" rtl="0" eaLnBrk="0" fontAlgn="base" hangingPunct="0">
        <a:spcBef>
          <a:spcPct val="0"/>
        </a:spcBef>
        <a:spcAft>
          <a:spcPct val="0"/>
        </a:spcAft>
        <a:defRPr sz="2800">
          <a:solidFill>
            <a:srgbClr val="064E94"/>
          </a:solidFill>
          <a:latin typeface="Arial" charset="0"/>
          <a:ea typeface="ＭＳ Ｐゴシック" pitchFamily="48" charset="-128"/>
          <a:cs typeface="ＭＳ Ｐゴシック"/>
        </a:defRPr>
      </a:lvl5pPr>
      <a:lvl6pPr marL="457200" algn="l" rtl="0" fontAlgn="base">
        <a:spcBef>
          <a:spcPct val="0"/>
        </a:spcBef>
        <a:spcAft>
          <a:spcPct val="0"/>
        </a:spcAft>
        <a:defRPr sz="2800">
          <a:solidFill>
            <a:srgbClr val="064E94"/>
          </a:solidFill>
          <a:latin typeface="Arial" charset="0"/>
          <a:ea typeface="ＭＳ Ｐゴシック" pitchFamily="48" charset="-128"/>
        </a:defRPr>
      </a:lvl6pPr>
      <a:lvl7pPr marL="914400" algn="l" rtl="0" fontAlgn="base">
        <a:spcBef>
          <a:spcPct val="0"/>
        </a:spcBef>
        <a:spcAft>
          <a:spcPct val="0"/>
        </a:spcAft>
        <a:defRPr sz="2800">
          <a:solidFill>
            <a:srgbClr val="064E94"/>
          </a:solidFill>
          <a:latin typeface="Arial" charset="0"/>
          <a:ea typeface="ＭＳ Ｐゴシック" pitchFamily="48" charset="-128"/>
        </a:defRPr>
      </a:lvl7pPr>
      <a:lvl8pPr marL="1371600" algn="l" rtl="0" fontAlgn="base">
        <a:spcBef>
          <a:spcPct val="0"/>
        </a:spcBef>
        <a:spcAft>
          <a:spcPct val="0"/>
        </a:spcAft>
        <a:defRPr sz="2800">
          <a:solidFill>
            <a:srgbClr val="064E94"/>
          </a:solidFill>
          <a:latin typeface="Arial" charset="0"/>
          <a:ea typeface="ＭＳ Ｐゴシック" pitchFamily="48" charset="-128"/>
        </a:defRPr>
      </a:lvl8pPr>
      <a:lvl9pPr marL="1828800" algn="l" rtl="0" fontAlgn="base">
        <a:spcBef>
          <a:spcPct val="0"/>
        </a:spcBef>
        <a:spcAft>
          <a:spcPct val="0"/>
        </a:spcAft>
        <a:defRPr sz="2800">
          <a:solidFill>
            <a:srgbClr val="064E94"/>
          </a:solidFill>
          <a:latin typeface="Arial" charset="0"/>
          <a:ea typeface="ＭＳ Ｐゴシック" pitchFamily="48" charset="-128"/>
        </a:defRPr>
      </a:lvl9pPr>
    </p:titleStyle>
    <p:bodyStyle>
      <a:lvl1pPr marL="173038" indent="-173038" algn="l" rtl="0" eaLnBrk="0" fontAlgn="base" hangingPunct="0">
        <a:spcBef>
          <a:spcPct val="20000"/>
        </a:spcBef>
        <a:spcAft>
          <a:spcPct val="0"/>
        </a:spcAft>
        <a:buChar char="•"/>
        <a:defRPr sz="2000">
          <a:solidFill>
            <a:srgbClr val="064E94"/>
          </a:solidFill>
          <a:latin typeface="+mn-lt"/>
          <a:ea typeface="+mn-ea"/>
          <a:cs typeface="ＭＳ Ｐゴシック"/>
        </a:defRPr>
      </a:lvl1pPr>
      <a:lvl2pPr marL="458788" indent="-171450" algn="l" rtl="0" eaLnBrk="0" fontAlgn="base" hangingPunct="0">
        <a:spcBef>
          <a:spcPct val="20000"/>
        </a:spcBef>
        <a:spcAft>
          <a:spcPct val="0"/>
        </a:spcAft>
        <a:buFont typeface="Times" pitchFamily="18" charset="0"/>
        <a:buChar char="•"/>
        <a:defRPr>
          <a:solidFill>
            <a:srgbClr val="0093D1"/>
          </a:solidFill>
          <a:latin typeface="+mn-lt"/>
          <a:ea typeface="+mn-ea"/>
          <a:cs typeface="ＭＳ Ｐゴシック"/>
        </a:defRPr>
      </a:lvl2pPr>
      <a:lvl3pPr marL="917575" indent="-173038" algn="l" rtl="0" eaLnBrk="0" fontAlgn="base" hangingPunct="0">
        <a:spcBef>
          <a:spcPct val="20000"/>
        </a:spcBef>
        <a:spcAft>
          <a:spcPct val="0"/>
        </a:spcAft>
        <a:buFont typeface="Times" pitchFamily="18" charset="0"/>
        <a:defRPr>
          <a:solidFill>
            <a:srgbClr val="0093D1"/>
          </a:solidFill>
          <a:latin typeface="+mn-lt"/>
          <a:ea typeface="+mn-ea"/>
          <a:cs typeface="ＭＳ Ｐゴシック"/>
        </a:defRPr>
      </a:lvl3pPr>
      <a:lvl4pPr marL="1373188" indent="-173038" algn="l" rtl="0" eaLnBrk="0" fontAlgn="base" hangingPunct="0">
        <a:spcBef>
          <a:spcPct val="20000"/>
        </a:spcBef>
        <a:spcAft>
          <a:spcPct val="0"/>
        </a:spcAft>
        <a:buFont typeface="Times" pitchFamily="18" charset="0"/>
        <a:defRPr sz="1600">
          <a:solidFill>
            <a:srgbClr val="0093D1"/>
          </a:solidFill>
          <a:latin typeface="+mn-lt"/>
          <a:ea typeface="+mn-ea"/>
          <a:cs typeface="ＭＳ Ｐゴシック"/>
        </a:defRPr>
      </a:lvl4pPr>
      <a:lvl5pPr marL="1660525" indent="-173038" algn="l" rtl="0" eaLnBrk="0" fontAlgn="base" hangingPunct="0">
        <a:spcBef>
          <a:spcPct val="20000"/>
        </a:spcBef>
        <a:spcAft>
          <a:spcPct val="0"/>
        </a:spcAft>
        <a:buFont typeface="Times" pitchFamily="18" charset="0"/>
        <a:buChar char="•"/>
        <a:defRPr sz="1600">
          <a:solidFill>
            <a:srgbClr val="0093D1"/>
          </a:solidFill>
          <a:latin typeface="+mn-lt"/>
          <a:ea typeface="+mn-ea"/>
          <a:cs typeface="ＭＳ Ｐゴシック"/>
        </a:defRPr>
      </a:lvl5pPr>
      <a:lvl6pPr marL="2117725" indent="-173038" algn="l" rtl="0" fontAlgn="base">
        <a:spcBef>
          <a:spcPct val="20000"/>
        </a:spcBef>
        <a:spcAft>
          <a:spcPct val="0"/>
        </a:spcAft>
        <a:buFont typeface="Times" pitchFamily="18" charset="0"/>
        <a:buChar char="•"/>
        <a:defRPr sz="1600">
          <a:solidFill>
            <a:srgbClr val="0093D1"/>
          </a:solidFill>
          <a:latin typeface="+mn-lt"/>
          <a:ea typeface="+mn-ea"/>
        </a:defRPr>
      </a:lvl6pPr>
      <a:lvl7pPr marL="2574925" indent="-173038" algn="l" rtl="0" fontAlgn="base">
        <a:spcBef>
          <a:spcPct val="20000"/>
        </a:spcBef>
        <a:spcAft>
          <a:spcPct val="0"/>
        </a:spcAft>
        <a:buFont typeface="Times" pitchFamily="18" charset="0"/>
        <a:buChar char="•"/>
        <a:defRPr sz="1600">
          <a:solidFill>
            <a:srgbClr val="0093D1"/>
          </a:solidFill>
          <a:latin typeface="+mn-lt"/>
          <a:ea typeface="+mn-ea"/>
        </a:defRPr>
      </a:lvl7pPr>
      <a:lvl8pPr marL="3032125" indent="-173038" algn="l" rtl="0" fontAlgn="base">
        <a:spcBef>
          <a:spcPct val="20000"/>
        </a:spcBef>
        <a:spcAft>
          <a:spcPct val="0"/>
        </a:spcAft>
        <a:buFont typeface="Times" pitchFamily="18" charset="0"/>
        <a:buChar char="•"/>
        <a:defRPr sz="1600">
          <a:solidFill>
            <a:srgbClr val="0093D1"/>
          </a:solidFill>
          <a:latin typeface="+mn-lt"/>
          <a:ea typeface="+mn-ea"/>
        </a:defRPr>
      </a:lvl8pPr>
      <a:lvl9pPr marL="3489325" indent="-173038" algn="l" rtl="0" fontAlgn="base">
        <a:spcBef>
          <a:spcPct val="20000"/>
        </a:spcBef>
        <a:spcAft>
          <a:spcPct val="0"/>
        </a:spcAft>
        <a:buFont typeface="Times" pitchFamily="18" charset="0"/>
        <a:buChar char="•"/>
        <a:defRPr sz="1600">
          <a:solidFill>
            <a:srgbClr val="0093D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nsc.org/news_resources/Resources/res_stats_services/Pages/FrequentlyAskedQuestions.aspx#question3" TargetMode="External"/><Relationship Id="rId4" Type="http://schemas.openxmlformats.org/officeDocument/2006/relationships/hyperlink" Target="http://thehiringsite.careerbuilder.com/2009/09/22/more-workers-living-paycheck-to-paycheck-careerbuilder-survey-find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ssa.gov/policy/docs/statcomps/supplement/2009/5a.html#table5.a1" TargetMode="External"/><Relationship Id="rId4" Type="http://schemas.openxmlformats.org/officeDocument/2006/relationships/hyperlink" Target="http://www.nytimes.com/2009/04/13/us/13benefit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eaLnBrk="1" hangingPunct="1"/>
            <a:r>
              <a:rPr lang="en-US" smtClean="0"/>
              <a:t>DI 101</a:t>
            </a:r>
          </a:p>
        </p:txBody>
      </p:sp>
      <p:sp>
        <p:nvSpPr>
          <p:cNvPr id="16386" name="Rectangle 11"/>
          <p:cNvSpPr>
            <a:spLocks noChangeArrowheads="1"/>
          </p:cNvSpPr>
          <p:nvPr/>
        </p:nvSpPr>
        <p:spPr bwMode="auto">
          <a:xfrm>
            <a:off x="227013" y="6434138"/>
            <a:ext cx="1706562" cy="315912"/>
          </a:xfrm>
          <a:prstGeom prst="rect">
            <a:avLst/>
          </a:prstGeom>
          <a:noFill/>
          <a:ln w="9525">
            <a:noFill/>
            <a:miter lim="800000"/>
            <a:headEnd/>
            <a:tailEnd/>
          </a:ln>
        </p:spPr>
        <p:txBody>
          <a:bodyPr wrap="none" lIns="0" tIns="0" rIns="0" bIns="0" anchor="b">
            <a:spAutoFit/>
          </a:bodyPr>
          <a:lstStyle/>
          <a:p>
            <a:pPr eaLnBrk="0" hangingPunct="0">
              <a:lnSpc>
                <a:spcPct val="125000"/>
              </a:lnSpc>
            </a:pPr>
            <a:r>
              <a:rPr lang="en-US" sz="1000">
                <a:solidFill>
                  <a:srgbClr val="064E94"/>
                </a:solidFill>
              </a:rPr>
              <a:t>15082PPT DI 101(3/10)</a:t>
            </a:r>
          </a:p>
          <a:p>
            <a:pPr eaLnBrk="0" hangingPunct="0"/>
            <a:r>
              <a:rPr lang="en-US" sz="800">
                <a:solidFill>
                  <a:srgbClr val="064E94"/>
                </a:solidFill>
              </a:rPr>
              <a:t>©2010 Standard Insurance Company</a:t>
            </a:r>
            <a:endParaRPr lang="en-US" sz="900">
              <a:solidFill>
                <a:srgbClr val="064E94"/>
              </a:solidFill>
            </a:endParaRPr>
          </a:p>
        </p:txBody>
      </p:sp>
      <p:sp>
        <p:nvSpPr>
          <p:cNvPr id="5" name="TextBox 4"/>
          <p:cNvSpPr txBox="1"/>
          <p:nvPr/>
        </p:nvSpPr>
        <p:spPr>
          <a:xfrm>
            <a:off x="228600" y="5943600"/>
            <a:ext cx="4565650" cy="307975"/>
          </a:xfrm>
          <a:prstGeom prst="rect">
            <a:avLst/>
          </a:prstGeom>
          <a:noFill/>
        </p:spPr>
        <p:txBody>
          <a:bodyPr wrap="none">
            <a:spAutoFit/>
          </a:bodyPr>
          <a:lstStyle/>
          <a:p>
            <a:pPr eaLnBrk="0" hangingPunct="0">
              <a:defRPr/>
            </a:pPr>
            <a:r>
              <a:rPr lang="en-US" sz="1400" b="1" dirty="0">
                <a:solidFill>
                  <a:schemeClr val="tx2">
                    <a:lumMod val="75000"/>
                  </a:schemeClr>
                </a:solidFill>
                <a:ea typeface="ＭＳ Ｐゴシック" pitchFamily="48" charset="-128"/>
                <a:cs typeface="+mn-cs"/>
              </a:rPr>
              <a:t>For producer use only. Not for use with consumers.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Content Placeholder 2"/>
          <p:cNvSpPr>
            <a:spLocks noGrp="1"/>
          </p:cNvSpPr>
          <p:nvPr>
            <p:ph idx="4294967295"/>
          </p:nvPr>
        </p:nvSpPr>
        <p:spPr>
          <a:xfrm>
            <a:off x="228600" y="1295400"/>
            <a:ext cx="3276600" cy="4114800"/>
          </a:xfrm>
        </p:spPr>
        <p:txBody>
          <a:bodyPr/>
          <a:lstStyle/>
          <a:p>
            <a:pPr eaLnBrk="1" hangingPunct="1"/>
            <a:r>
              <a:rPr lang="en-US" smtClean="0"/>
              <a:t>For most of us, our lifestyle depends on our ability to earn an income</a:t>
            </a:r>
          </a:p>
          <a:p>
            <a:pPr eaLnBrk="1" hangingPunct="1"/>
            <a:r>
              <a:rPr lang="en-US" smtClean="0"/>
              <a:t>Even with all of our armor, we are vulnerable</a:t>
            </a:r>
          </a:p>
          <a:p>
            <a:pPr eaLnBrk="1" hangingPunct="1"/>
            <a:r>
              <a:rPr lang="en-US" smtClean="0"/>
              <a:t>Our ability to earn an income is our Achilles’ Heel</a:t>
            </a:r>
          </a:p>
          <a:p>
            <a:pPr eaLnBrk="1" hangingPunct="1"/>
            <a:r>
              <a:rPr lang="en-US" smtClean="0"/>
              <a:t>IDI insurance protects our Achilles’ Heel</a:t>
            </a:r>
          </a:p>
          <a:p>
            <a:pPr eaLnBrk="1" hangingPunct="1">
              <a:buFontTx/>
              <a:buNone/>
            </a:pPr>
            <a:endParaRPr lang="en-US" smtClean="0"/>
          </a:p>
        </p:txBody>
      </p:sp>
      <p:sp>
        <p:nvSpPr>
          <p:cNvPr id="34818" name="Title 1"/>
          <p:cNvSpPr>
            <a:spLocks noGrp="1"/>
          </p:cNvSpPr>
          <p:nvPr>
            <p:ph type="title" idx="4294967295"/>
          </p:nvPr>
        </p:nvSpPr>
        <p:spPr/>
        <p:txBody>
          <a:bodyPr/>
          <a:lstStyle/>
          <a:p>
            <a:pPr eaLnBrk="1" hangingPunct="1"/>
            <a:r>
              <a:rPr lang="en-US" smtClean="0"/>
              <a:t>Summary</a:t>
            </a:r>
          </a:p>
        </p:txBody>
      </p:sp>
      <p:pic>
        <p:nvPicPr>
          <p:cNvPr id="32771" name="Picture 1" descr="C:\Documents and Settings\vthomson\Desktop\warrior 2.jpg"/>
          <p:cNvPicPr>
            <a:picLocks noChangeAspect="1" noChangeArrowheads="1"/>
          </p:cNvPicPr>
          <p:nvPr/>
        </p:nvPicPr>
        <p:blipFill>
          <a:blip r:embed="rId3" cstate="print"/>
          <a:srcRect/>
          <a:stretch>
            <a:fillRect/>
          </a:stretch>
        </p:blipFill>
        <p:spPr bwMode="auto">
          <a:xfrm>
            <a:off x="3581400" y="762000"/>
            <a:ext cx="5334000" cy="533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20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10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fade">
                                      <p:cBhvr>
                                        <p:cTn id="17" dur="1000"/>
                                        <p:tgtEl>
                                          <p:spTgt spid="5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fade">
                                      <p:cBhvr>
                                        <p:cTn id="22" dur="1000"/>
                                        <p:tgtEl>
                                          <p:spTgt spid="51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fade">
                                      <p:cBhvr>
                                        <p:cTn id="27" dur="1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5218" name="Picture 2" descr="TS_bmk_sm_286"/>
          <p:cNvPicPr>
            <a:picLocks noChangeAspect="1" noChangeArrowheads="1"/>
          </p:cNvPicPr>
          <p:nvPr/>
        </p:nvPicPr>
        <p:blipFill>
          <a:blip r:embed="rId3" cstate="print"/>
          <a:srcRect/>
          <a:stretch>
            <a:fillRect/>
          </a:stretch>
        </p:blipFill>
        <p:spPr bwMode="auto">
          <a:xfrm>
            <a:off x="1981200" y="1447800"/>
            <a:ext cx="4737100" cy="3074988"/>
          </a:xfrm>
          <a:prstGeom prst="rect">
            <a:avLst/>
          </a:prstGeom>
          <a:noFill/>
          <a:ln w="9525">
            <a:noFill/>
            <a:miter lim="800000"/>
            <a:headEnd/>
            <a:tailEnd/>
          </a:ln>
        </p:spPr>
      </p:pic>
      <p:sp>
        <p:nvSpPr>
          <p:cNvPr id="265219" name="Text Box 3"/>
          <p:cNvSpPr txBox="1">
            <a:spLocks noChangeArrowheads="1"/>
          </p:cNvSpPr>
          <p:nvPr/>
        </p:nvSpPr>
        <p:spPr bwMode="auto">
          <a:xfrm>
            <a:off x="228600" y="5608638"/>
            <a:ext cx="8382000" cy="646112"/>
          </a:xfrm>
          <a:prstGeom prst="rect">
            <a:avLst/>
          </a:prstGeom>
          <a:noFill/>
          <a:ln w="9525">
            <a:noFill/>
            <a:miter lim="800000"/>
            <a:headEnd/>
            <a:tailEnd/>
          </a:ln>
        </p:spPr>
        <p:txBody>
          <a:bodyPr>
            <a:spAutoFit/>
          </a:bodyPr>
          <a:lstStyle/>
          <a:p>
            <a:pPr eaLnBrk="0" hangingPunct="0">
              <a:spcBef>
                <a:spcPct val="50000"/>
              </a:spcBef>
            </a:pPr>
            <a:r>
              <a:rPr lang="en-US" sz="1200">
                <a:solidFill>
                  <a:srgbClr val="0093D1"/>
                </a:solidFill>
              </a:rPr>
              <a:t>For costs and details of coverage, including exclusions, reductions or limitations and the terms under which a policy may be continued in force, contact  your insurance representative or Standard Insurance Company at 1100 Sixth Avenue, Portland, OR 97204, 800.247.6888.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5218"/>
                                        </p:tgtEl>
                                        <p:attrNameLst>
                                          <p:attrName>style.visibility</p:attrName>
                                        </p:attrNameLst>
                                      </p:cBhvr>
                                      <p:to>
                                        <p:strVal val="visible"/>
                                      </p:to>
                                    </p:set>
                                    <p:animEffect transition="in" filter="fade">
                                      <p:cBhvr>
                                        <p:cTn id="7" dur="2000"/>
                                        <p:tgtEl>
                                          <p:spTgt spid="26521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65219"/>
                                        </p:tgtEl>
                                        <p:attrNameLst>
                                          <p:attrName>style.visibility</p:attrName>
                                        </p:attrNameLst>
                                      </p:cBhvr>
                                      <p:to>
                                        <p:strVal val="visible"/>
                                      </p:to>
                                    </p:set>
                                    <p:animEffect transition="in" filter="fade">
                                      <p:cBhvr>
                                        <p:cTn id="11" dur="1000"/>
                                        <p:tgtEl>
                                          <p:spTgt spid="265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28600" y="2286000"/>
            <a:ext cx="3276600" cy="4114800"/>
          </a:xfrm>
        </p:spPr>
        <p:txBody>
          <a:bodyPr/>
          <a:lstStyle/>
          <a:p>
            <a:pPr eaLnBrk="1" hangingPunct="1"/>
            <a:r>
              <a:rPr lang="en-US" smtClean="0"/>
              <a:t>Invincible, except for one critical vulnerability</a:t>
            </a:r>
          </a:p>
        </p:txBody>
      </p:sp>
      <p:sp>
        <p:nvSpPr>
          <p:cNvPr id="18434" name="Title 1"/>
          <p:cNvSpPr>
            <a:spLocks noGrp="1"/>
          </p:cNvSpPr>
          <p:nvPr>
            <p:ph type="title"/>
          </p:nvPr>
        </p:nvSpPr>
        <p:spPr>
          <a:xfrm>
            <a:off x="228600" y="381000"/>
            <a:ext cx="8610600" cy="914400"/>
          </a:xfrm>
        </p:spPr>
        <p:txBody>
          <a:bodyPr/>
          <a:lstStyle/>
          <a:p>
            <a:pPr eaLnBrk="1" hangingPunct="1"/>
            <a:r>
              <a:rPr lang="en-US" smtClean="0"/>
              <a:t>The Story of Achilles</a:t>
            </a:r>
          </a:p>
        </p:txBody>
      </p:sp>
      <p:pic>
        <p:nvPicPr>
          <p:cNvPr id="7169" name="Picture 1" descr="C:\Documents and Settings\vthomson\Desktop\warrior 2.jpg"/>
          <p:cNvPicPr>
            <a:picLocks noChangeAspect="1" noChangeArrowheads="1"/>
          </p:cNvPicPr>
          <p:nvPr/>
        </p:nvPicPr>
        <p:blipFill>
          <a:blip r:embed="rId3" cstate="print"/>
          <a:srcRect/>
          <a:stretch>
            <a:fillRect/>
          </a:stretch>
        </p:blipFill>
        <p:spPr bwMode="auto">
          <a:xfrm>
            <a:off x="3581400" y="762000"/>
            <a:ext cx="5334000" cy="533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69"/>
                                        </p:tgtEl>
                                        <p:attrNameLst>
                                          <p:attrName>style.visibility</p:attrName>
                                        </p:attrNameLst>
                                      </p:cBhvr>
                                      <p:to>
                                        <p:strVal val="visible"/>
                                      </p:to>
                                    </p:set>
                                    <p:animEffect transition="in" filter="fade">
                                      <p:cBhvr>
                                        <p:cTn id="10" dur="20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1" descr="C:\Documents and Settings\vthomson\Desktop\warrior 2.jpg"/>
          <p:cNvPicPr>
            <a:picLocks noChangeAspect="1" noChangeArrowheads="1"/>
          </p:cNvPicPr>
          <p:nvPr/>
        </p:nvPicPr>
        <p:blipFill>
          <a:blip r:embed="rId3" cstate="print"/>
          <a:srcRect/>
          <a:stretch>
            <a:fillRect/>
          </a:stretch>
        </p:blipFill>
        <p:spPr bwMode="auto">
          <a:xfrm>
            <a:off x="3581400" y="762000"/>
            <a:ext cx="5334000" cy="5334000"/>
          </a:xfrm>
          <a:prstGeom prst="rect">
            <a:avLst/>
          </a:prstGeom>
          <a:noFill/>
          <a:ln w="9525">
            <a:noFill/>
            <a:miter lim="800000"/>
            <a:headEnd/>
            <a:tailEnd/>
          </a:ln>
        </p:spPr>
      </p:pic>
      <p:sp>
        <p:nvSpPr>
          <p:cNvPr id="9218" name="Title 1"/>
          <p:cNvSpPr>
            <a:spLocks noGrp="1"/>
          </p:cNvSpPr>
          <p:nvPr>
            <p:ph type="title"/>
          </p:nvPr>
        </p:nvSpPr>
        <p:spPr/>
        <p:txBody>
          <a:bodyPr/>
          <a:lstStyle/>
          <a:p>
            <a:pPr eaLnBrk="1" hangingPunct="1"/>
            <a:r>
              <a:rPr lang="en-US" smtClean="0"/>
              <a:t>Many of us share something with Achilles</a:t>
            </a:r>
          </a:p>
        </p:txBody>
      </p:sp>
      <p:sp>
        <p:nvSpPr>
          <p:cNvPr id="9219" name="Content Placeholder 2"/>
          <p:cNvSpPr>
            <a:spLocks noGrp="1"/>
          </p:cNvSpPr>
          <p:nvPr>
            <p:ph idx="1"/>
          </p:nvPr>
        </p:nvSpPr>
        <p:spPr>
          <a:xfrm>
            <a:off x="152400" y="1981200"/>
            <a:ext cx="3581400" cy="4953000"/>
          </a:xfrm>
        </p:spPr>
        <p:txBody>
          <a:bodyPr/>
          <a:lstStyle/>
          <a:p>
            <a:pPr eaLnBrk="1" hangingPunct="1"/>
            <a:r>
              <a:rPr lang="en-US" smtClean="0"/>
              <a:t>We face battles every day to achieve, maintain and protect our lifestyle</a:t>
            </a:r>
          </a:p>
          <a:p>
            <a:pPr eaLnBrk="1" hangingPunct="1"/>
            <a:r>
              <a:rPr lang="en-US" smtClean="0"/>
              <a:t>We protect ourselves with armor</a:t>
            </a:r>
          </a:p>
          <a:p>
            <a:pPr marL="742950" lvl="1" indent="-285750" eaLnBrk="1" hangingPunct="1"/>
            <a:r>
              <a:rPr lang="en-US" smtClean="0"/>
              <a:t>life insurance, home and auto insurance, health insurance</a:t>
            </a:r>
          </a:p>
          <a:p>
            <a:pPr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Effect transition="in" filter="fade">
                                      <p:cBhvr>
                                        <p:cTn id="15" dur="1000"/>
                                        <p:tgtEl>
                                          <p:spTgt spid="92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219">
                                            <p:txEl>
                                              <p:pRg st="1" end="1"/>
                                            </p:txEl>
                                          </p:spTgt>
                                        </p:tgtEl>
                                        <p:attrNameLst>
                                          <p:attrName>style.visibility</p:attrName>
                                        </p:attrNameLst>
                                      </p:cBhvr>
                                      <p:to>
                                        <p:strVal val="visible"/>
                                      </p:to>
                                    </p:set>
                                    <p:animEffect transition="in" filter="fade">
                                      <p:cBhvr>
                                        <p:cTn id="20" dur="1000"/>
                                        <p:tgtEl>
                                          <p:spTgt spid="92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Effect transition="in" filter="fade">
                                      <p:cBhvr>
                                        <p:cTn id="25" dur="1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1" descr="C:\Documents and Settings\vthomson\Desktop\warrior 2.jpg"/>
          <p:cNvPicPr>
            <a:picLocks noChangeAspect="1" noChangeArrowheads="1"/>
          </p:cNvPicPr>
          <p:nvPr/>
        </p:nvPicPr>
        <p:blipFill>
          <a:blip r:embed="rId3" cstate="print"/>
          <a:srcRect/>
          <a:stretch>
            <a:fillRect/>
          </a:stretch>
        </p:blipFill>
        <p:spPr bwMode="auto">
          <a:xfrm>
            <a:off x="3581400" y="762000"/>
            <a:ext cx="5334000" cy="5334000"/>
          </a:xfrm>
          <a:prstGeom prst="rect">
            <a:avLst/>
          </a:prstGeom>
          <a:noFill/>
          <a:ln w="9525">
            <a:noFill/>
            <a:miter lim="800000"/>
            <a:headEnd/>
            <a:tailEnd/>
          </a:ln>
        </p:spPr>
      </p:pic>
      <p:sp>
        <p:nvSpPr>
          <p:cNvPr id="22530" name="Title 1"/>
          <p:cNvSpPr>
            <a:spLocks noGrp="1"/>
          </p:cNvSpPr>
          <p:nvPr>
            <p:ph type="title"/>
          </p:nvPr>
        </p:nvSpPr>
        <p:spPr/>
        <p:txBody>
          <a:bodyPr/>
          <a:lstStyle/>
          <a:p>
            <a:pPr eaLnBrk="1" hangingPunct="1"/>
            <a:r>
              <a:rPr lang="en-US" smtClean="0"/>
              <a:t>Many of us share something with Achilles</a:t>
            </a:r>
          </a:p>
        </p:txBody>
      </p:sp>
      <p:sp>
        <p:nvSpPr>
          <p:cNvPr id="9219" name="Content Placeholder 2"/>
          <p:cNvSpPr>
            <a:spLocks noGrp="1"/>
          </p:cNvSpPr>
          <p:nvPr>
            <p:ph idx="1"/>
          </p:nvPr>
        </p:nvSpPr>
        <p:spPr>
          <a:xfrm>
            <a:off x="228600" y="1676400"/>
            <a:ext cx="3581400" cy="4953000"/>
          </a:xfrm>
        </p:spPr>
        <p:txBody>
          <a:bodyPr/>
          <a:lstStyle/>
          <a:p>
            <a:pPr eaLnBrk="1" hangingPunct="1"/>
            <a:r>
              <a:rPr lang="en-US" smtClean="0"/>
              <a:t>We arm ourselves with weapons</a:t>
            </a:r>
          </a:p>
          <a:p>
            <a:pPr marL="742950" lvl="1" indent="-285750" eaLnBrk="1" hangingPunct="1"/>
            <a:r>
              <a:rPr lang="en-US" smtClean="0"/>
              <a:t>savings, investments, retirement accounts</a:t>
            </a:r>
          </a:p>
          <a:p>
            <a:pPr eaLnBrk="1" hangingPunct="1"/>
            <a:r>
              <a:rPr lang="en-US" smtClean="0"/>
              <a:t>We feel protected </a:t>
            </a:r>
            <a:br>
              <a:rPr lang="en-US" smtClean="0"/>
            </a:br>
            <a:r>
              <a:rPr lang="en-US" smtClean="0"/>
              <a:t>and invincible</a:t>
            </a:r>
          </a:p>
          <a:p>
            <a:pPr eaLnBrk="1" hangingPunct="1"/>
            <a:r>
              <a:rPr lang="en-US" smtClean="0"/>
              <a:t>Yet we often overlook our most critical vulnerability</a:t>
            </a:r>
          </a:p>
          <a:p>
            <a:pPr eaLnBrk="1" hangingPunct="1"/>
            <a:r>
              <a:rPr lang="en-US" smtClean="0"/>
              <a:t>Our own Achilles’ Heel is our ability to earn an income</a:t>
            </a:r>
            <a:endParaRPr lang="en-US" smtClean="0">
              <a:solidFill>
                <a:srgbClr val="FF0000"/>
              </a:solidFill>
            </a:endParaRPr>
          </a:p>
          <a:p>
            <a:pPr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fade">
                                      <p:cBhvr>
                                        <p:cTn id="15" dur="1000"/>
                                        <p:tgtEl>
                                          <p:spTgt spid="921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Effect transition="in" filter="fade">
                                      <p:cBhvr>
                                        <p:cTn id="20" dur="1000"/>
                                        <p:tgtEl>
                                          <p:spTgt spid="921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Effect transition="in" filter="fade">
                                      <p:cBhvr>
                                        <p:cTn id="25" dur="1000"/>
                                        <p:tgtEl>
                                          <p:spTgt spid="921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219">
                                            <p:txEl>
                                              <p:pRg st="4" end="4"/>
                                            </p:txEl>
                                          </p:spTgt>
                                        </p:tgtEl>
                                        <p:attrNameLst>
                                          <p:attrName>style.visibility</p:attrName>
                                        </p:attrNameLst>
                                      </p:cBhvr>
                                      <p:to>
                                        <p:strVal val="visible"/>
                                      </p:to>
                                    </p:set>
                                    <p:animEffect transition="in" filter="fade">
                                      <p:cBhvr>
                                        <p:cTn id="30" dur="1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lstStyle/>
          <a:p>
            <a:r>
              <a:rPr lang="en-US" smtClean="0"/>
              <a:t>How does the arrow pierce the heel?</a:t>
            </a:r>
          </a:p>
        </p:txBody>
      </p:sp>
      <p:sp>
        <p:nvSpPr>
          <p:cNvPr id="71683" name="Rectangle 3"/>
          <p:cNvSpPr>
            <a:spLocks noGrp="1" noChangeArrowheads="1"/>
          </p:cNvSpPr>
          <p:nvPr>
            <p:ph type="body" idx="4294967295"/>
          </p:nvPr>
        </p:nvSpPr>
        <p:spPr>
          <a:xfrm>
            <a:off x="5867400" y="2057400"/>
            <a:ext cx="2438400" cy="2514600"/>
          </a:xfrm>
        </p:spPr>
        <p:txBody>
          <a:bodyPr/>
          <a:lstStyle/>
          <a:p>
            <a:pPr indent="0">
              <a:buFontTx/>
              <a:buNone/>
            </a:pPr>
            <a:r>
              <a:rPr lang="en-US" smtClean="0"/>
              <a:t>This is partial list of disability insurance claims paid by </a:t>
            </a:r>
            <a:br>
              <a:rPr lang="en-US" smtClean="0"/>
            </a:br>
            <a:r>
              <a:rPr lang="en-US" smtClean="0"/>
              <a:t>The Standard.</a:t>
            </a:r>
            <a:endParaRPr lang="en-US" sz="1200" smtClean="0"/>
          </a:p>
        </p:txBody>
      </p:sp>
      <p:pic>
        <p:nvPicPr>
          <p:cNvPr id="24579" name="Picture 2"/>
          <p:cNvPicPr>
            <a:picLocks noChangeAspect="1" noChangeArrowheads="1"/>
          </p:cNvPicPr>
          <p:nvPr/>
        </p:nvPicPr>
        <p:blipFill>
          <a:blip r:embed="rId3" cstate="print"/>
          <a:srcRect l="11230" t="16440" r="33597" b="27324"/>
          <a:stretch>
            <a:fillRect/>
          </a:stretch>
        </p:blipFill>
        <p:spPr bwMode="auto">
          <a:xfrm>
            <a:off x="76200" y="1143000"/>
            <a:ext cx="5638800" cy="472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1000"/>
                                        <p:tgtEl>
                                          <p:spTgt spid="7168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4579"/>
                                        </p:tgtEl>
                                        <p:attrNameLst>
                                          <p:attrName>style.visibility</p:attrName>
                                        </p:attrNameLst>
                                      </p:cBhvr>
                                      <p:to>
                                        <p:strVal val="visible"/>
                                      </p:to>
                                    </p:set>
                                    <p:animEffect transition="in" filter="fade">
                                      <p:cBhvr>
                                        <p:cTn id="10" dur="10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1" descr="C:\Documents and Settings\vthomson\Desktop\warrior 2.jpg"/>
          <p:cNvPicPr>
            <a:picLocks noChangeAspect="1" noChangeArrowheads="1"/>
          </p:cNvPicPr>
          <p:nvPr/>
        </p:nvPicPr>
        <p:blipFill>
          <a:blip r:embed="rId3" cstate="print"/>
          <a:srcRect/>
          <a:stretch>
            <a:fillRect/>
          </a:stretch>
        </p:blipFill>
        <p:spPr bwMode="auto">
          <a:xfrm>
            <a:off x="3581400" y="762000"/>
            <a:ext cx="5334000" cy="5334000"/>
          </a:xfrm>
          <a:prstGeom prst="rect">
            <a:avLst/>
          </a:prstGeom>
          <a:noFill/>
          <a:ln w="9525">
            <a:noFill/>
            <a:miter lim="800000"/>
            <a:headEnd/>
            <a:tailEnd/>
          </a:ln>
        </p:spPr>
      </p:pic>
      <p:sp>
        <p:nvSpPr>
          <p:cNvPr id="26626" name="Title 1"/>
          <p:cNvSpPr>
            <a:spLocks noGrp="1"/>
          </p:cNvSpPr>
          <p:nvPr>
            <p:ph type="title"/>
          </p:nvPr>
        </p:nvSpPr>
        <p:spPr/>
        <p:txBody>
          <a:bodyPr/>
          <a:lstStyle/>
          <a:p>
            <a:r>
              <a:rPr lang="en-US" smtClean="0"/>
              <a:t>Is my Achilles’ Heel protected?</a:t>
            </a:r>
          </a:p>
        </p:txBody>
      </p:sp>
      <p:sp>
        <p:nvSpPr>
          <p:cNvPr id="10243" name="Content Placeholder 2"/>
          <p:cNvSpPr>
            <a:spLocks noGrp="1"/>
          </p:cNvSpPr>
          <p:nvPr>
            <p:ph idx="1"/>
          </p:nvPr>
        </p:nvSpPr>
        <p:spPr>
          <a:xfrm>
            <a:off x="228600" y="1600200"/>
            <a:ext cx="3581400" cy="4114800"/>
          </a:xfrm>
        </p:spPr>
        <p:txBody>
          <a:bodyPr/>
          <a:lstStyle/>
          <a:p>
            <a:pPr>
              <a:buFontTx/>
              <a:buNone/>
            </a:pPr>
            <a:r>
              <a:rPr lang="en-US" dirty="0" smtClean="0"/>
              <a:t>Savings and Retirement</a:t>
            </a:r>
          </a:p>
          <a:p>
            <a:r>
              <a:rPr lang="en-US" sz="1800" dirty="0" smtClean="0">
                <a:solidFill>
                  <a:srgbClr val="0093D1"/>
                </a:solidFill>
              </a:rPr>
              <a:t>61% of Americans say they are living paycheck to paycheck.*</a:t>
            </a:r>
          </a:p>
          <a:p>
            <a:pPr>
              <a:buFontTx/>
              <a:buNone/>
            </a:pPr>
            <a:endParaRPr lang="en-US" dirty="0" smtClean="0"/>
          </a:p>
          <a:p>
            <a:pPr>
              <a:buFontTx/>
              <a:buNone/>
            </a:pPr>
            <a:r>
              <a:rPr lang="en-US" dirty="0" smtClean="0"/>
              <a:t>Workers’ compensation</a:t>
            </a:r>
          </a:p>
          <a:p>
            <a:r>
              <a:rPr lang="en-US" sz="1800" dirty="0" smtClean="0">
                <a:solidFill>
                  <a:srgbClr val="0093D1"/>
                </a:solidFill>
              </a:rPr>
              <a:t>For each on the job injury, there are about three off-the-job injuries.**</a:t>
            </a:r>
          </a:p>
          <a:p>
            <a:pPr>
              <a:buFontTx/>
              <a:buNone/>
            </a:pPr>
            <a:endParaRPr lang="en-US" dirty="0" smtClean="0"/>
          </a:p>
        </p:txBody>
      </p:sp>
      <p:sp>
        <p:nvSpPr>
          <p:cNvPr id="26628" name="TextBox 4"/>
          <p:cNvSpPr txBox="1">
            <a:spLocks noChangeArrowheads="1"/>
          </p:cNvSpPr>
          <p:nvPr/>
        </p:nvSpPr>
        <p:spPr bwMode="auto">
          <a:xfrm>
            <a:off x="152400" y="5611813"/>
            <a:ext cx="4038600" cy="800100"/>
          </a:xfrm>
          <a:prstGeom prst="rect">
            <a:avLst/>
          </a:prstGeom>
          <a:noFill/>
          <a:ln w="9525">
            <a:noFill/>
            <a:miter lim="800000"/>
            <a:headEnd/>
            <a:tailEnd/>
          </a:ln>
        </p:spPr>
        <p:txBody>
          <a:bodyPr>
            <a:spAutoFit/>
          </a:bodyPr>
          <a:lstStyle/>
          <a:p>
            <a:pPr eaLnBrk="0" hangingPunct="0">
              <a:spcAft>
                <a:spcPts val="600"/>
              </a:spcAft>
            </a:pPr>
            <a:r>
              <a:rPr lang="en-US" sz="1200">
                <a:solidFill>
                  <a:srgbClr val="064E94"/>
                </a:solidFill>
                <a:hlinkClick r:id="rId4"/>
              </a:rPr>
              <a:t>*CareerBuilder Survey</a:t>
            </a:r>
            <a:r>
              <a:rPr lang="en-US" sz="1200">
                <a:solidFill>
                  <a:srgbClr val="064E94"/>
                </a:solidFill>
              </a:rPr>
              <a:t>, September 2009.</a:t>
            </a:r>
          </a:p>
          <a:p>
            <a:pPr eaLnBrk="0" hangingPunct="0">
              <a:spcAft>
                <a:spcPts val="600"/>
              </a:spcAft>
            </a:pPr>
            <a:r>
              <a:rPr lang="en-US" sz="1200">
                <a:solidFill>
                  <a:srgbClr val="064E94"/>
                </a:solidFill>
              </a:rPr>
              <a:t>** National Safety Council, </a:t>
            </a:r>
            <a:r>
              <a:rPr lang="en-US" sz="1200">
                <a:solidFill>
                  <a:srgbClr val="064E94"/>
                </a:solidFill>
                <a:hlinkClick r:id="rId5"/>
              </a:rPr>
              <a:t>Frequently Asked Questions.</a:t>
            </a:r>
            <a:endParaRPr lang="en-US" sz="1200">
              <a:solidFill>
                <a:srgbClr val="064E94"/>
              </a:solidFill>
            </a:endParaRPr>
          </a:p>
          <a:p>
            <a:pPr eaLnBrk="0" hangingPunct="0">
              <a:spcAft>
                <a:spcPts val="600"/>
              </a:spcAft>
            </a:pPr>
            <a:endParaRPr lang="en-US" sz="1200">
              <a:solidFill>
                <a:srgbClr val="064E9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6628">
                                            <p:txEl>
                                              <p:pRg st="0" end="0"/>
                                            </p:txEl>
                                          </p:spTgt>
                                        </p:tgtEl>
                                        <p:attrNameLst>
                                          <p:attrName>style.visibility</p:attrName>
                                        </p:attrNameLst>
                                      </p:cBhvr>
                                      <p:to>
                                        <p:strVal val="visible"/>
                                      </p:to>
                                    </p:set>
                                    <p:animEffect transition="in" filter="fade">
                                      <p:cBhvr>
                                        <p:cTn id="20" dur="2000"/>
                                        <p:tgtEl>
                                          <p:spTgt spid="2662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Effect transition="in" filter="fade">
                                      <p:cBhvr>
                                        <p:cTn id="25" dur="2000"/>
                                        <p:tgtEl>
                                          <p:spTgt spid="1024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243">
                                            <p:txEl>
                                              <p:pRg st="4" end="4"/>
                                            </p:txEl>
                                          </p:spTgt>
                                        </p:tgtEl>
                                        <p:attrNameLst>
                                          <p:attrName>style.visibility</p:attrName>
                                        </p:attrNameLst>
                                      </p:cBhvr>
                                      <p:to>
                                        <p:strVal val="visible"/>
                                      </p:to>
                                    </p:set>
                                    <p:animEffect transition="in" filter="fade">
                                      <p:cBhvr>
                                        <p:cTn id="30" dur="2000"/>
                                        <p:tgtEl>
                                          <p:spTgt spid="10243">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6628">
                                            <p:txEl>
                                              <p:pRg st="1" end="1"/>
                                            </p:txEl>
                                          </p:spTgt>
                                        </p:tgtEl>
                                        <p:attrNameLst>
                                          <p:attrName>style.visibility</p:attrName>
                                        </p:attrNameLst>
                                      </p:cBhvr>
                                      <p:to>
                                        <p:strVal val="visible"/>
                                      </p:to>
                                    </p:set>
                                    <p:animEffect transition="in" filter="fade">
                                      <p:cBhvr>
                                        <p:cTn id="33" dur="2000"/>
                                        <p:tgtEl>
                                          <p:spTgt spid="26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1" descr="C:\Documents and Settings\vthomson\Desktop\warrior 2.jpg"/>
          <p:cNvPicPr>
            <a:picLocks noChangeAspect="1" noChangeArrowheads="1"/>
          </p:cNvPicPr>
          <p:nvPr/>
        </p:nvPicPr>
        <p:blipFill>
          <a:blip r:embed="rId3" cstate="print"/>
          <a:srcRect/>
          <a:stretch>
            <a:fillRect/>
          </a:stretch>
        </p:blipFill>
        <p:spPr bwMode="auto">
          <a:xfrm>
            <a:off x="3581400" y="762000"/>
            <a:ext cx="5334000" cy="5334000"/>
          </a:xfrm>
          <a:prstGeom prst="rect">
            <a:avLst/>
          </a:prstGeom>
          <a:noFill/>
          <a:ln w="9525">
            <a:noFill/>
            <a:miter lim="800000"/>
            <a:headEnd/>
            <a:tailEnd/>
          </a:ln>
        </p:spPr>
      </p:pic>
      <p:sp>
        <p:nvSpPr>
          <p:cNvPr id="28674" name="Title 1"/>
          <p:cNvSpPr>
            <a:spLocks noGrp="1"/>
          </p:cNvSpPr>
          <p:nvPr>
            <p:ph type="title"/>
          </p:nvPr>
        </p:nvSpPr>
        <p:spPr/>
        <p:txBody>
          <a:bodyPr/>
          <a:lstStyle/>
          <a:p>
            <a:r>
              <a:rPr lang="en-US" smtClean="0"/>
              <a:t>Is my Achilles’ Heel protected?</a:t>
            </a:r>
          </a:p>
        </p:txBody>
      </p:sp>
      <p:sp>
        <p:nvSpPr>
          <p:cNvPr id="10243" name="Content Placeholder 2"/>
          <p:cNvSpPr>
            <a:spLocks noGrp="1"/>
          </p:cNvSpPr>
          <p:nvPr>
            <p:ph idx="1"/>
          </p:nvPr>
        </p:nvSpPr>
        <p:spPr>
          <a:xfrm>
            <a:off x="228600" y="1752600"/>
            <a:ext cx="3200400" cy="2667000"/>
          </a:xfrm>
        </p:spPr>
        <p:txBody>
          <a:bodyPr/>
          <a:lstStyle/>
          <a:p>
            <a:pPr>
              <a:buFontTx/>
              <a:buNone/>
            </a:pPr>
            <a:r>
              <a:rPr lang="en-US" smtClean="0"/>
              <a:t>Social Security</a:t>
            </a:r>
          </a:p>
          <a:p>
            <a:r>
              <a:rPr lang="en-US" sz="1800" smtClean="0">
                <a:solidFill>
                  <a:srgbClr val="0093D1"/>
                </a:solidFill>
              </a:rPr>
              <a:t>The SSA is so clogged with disability claims, that some people wait for years.*</a:t>
            </a:r>
          </a:p>
          <a:p>
            <a:r>
              <a:rPr lang="en-US" sz="1800" smtClean="0">
                <a:solidFill>
                  <a:srgbClr val="0093D1"/>
                </a:solidFill>
              </a:rPr>
              <a:t>The average monthly benefit paid for to those who were approved by the SSDI in 2008 was $1,063.10**</a:t>
            </a:r>
          </a:p>
          <a:p>
            <a:pPr>
              <a:buFontTx/>
              <a:buNone/>
            </a:pPr>
            <a:endParaRPr lang="en-US" sz="1800" smtClean="0">
              <a:solidFill>
                <a:srgbClr val="0093D1"/>
              </a:solidFill>
            </a:endParaRPr>
          </a:p>
          <a:p>
            <a:endParaRPr lang="en-US" smtClean="0"/>
          </a:p>
          <a:p>
            <a:endParaRPr lang="en-US" smtClean="0"/>
          </a:p>
        </p:txBody>
      </p:sp>
      <p:sp>
        <p:nvSpPr>
          <p:cNvPr id="28676" name="TextBox 4"/>
          <p:cNvSpPr txBox="1">
            <a:spLocks noChangeArrowheads="1"/>
          </p:cNvSpPr>
          <p:nvPr/>
        </p:nvSpPr>
        <p:spPr bwMode="auto">
          <a:xfrm>
            <a:off x="304800" y="5257800"/>
            <a:ext cx="4038600" cy="723900"/>
          </a:xfrm>
          <a:prstGeom prst="rect">
            <a:avLst/>
          </a:prstGeom>
          <a:noFill/>
          <a:ln w="9525">
            <a:noFill/>
            <a:miter lim="800000"/>
            <a:headEnd/>
            <a:tailEnd/>
          </a:ln>
        </p:spPr>
        <p:txBody>
          <a:bodyPr>
            <a:spAutoFit/>
          </a:bodyPr>
          <a:lstStyle/>
          <a:p>
            <a:pPr eaLnBrk="0" hangingPunct="0">
              <a:spcAft>
                <a:spcPts val="600"/>
              </a:spcAft>
            </a:pPr>
            <a:r>
              <a:rPr lang="en-US" sz="1200">
                <a:solidFill>
                  <a:srgbClr val="064E94"/>
                </a:solidFill>
              </a:rPr>
              <a:t>*</a:t>
            </a:r>
            <a:r>
              <a:rPr lang="en-US" sz="1200">
                <a:solidFill>
                  <a:srgbClr val="064E94"/>
                </a:solidFill>
                <a:hlinkClick r:id="rId4"/>
              </a:rPr>
              <a:t>N.Y. Times, </a:t>
            </a:r>
            <a:r>
              <a:rPr lang="en-US" sz="1200">
                <a:solidFill>
                  <a:srgbClr val="064E94"/>
                </a:solidFill>
              </a:rPr>
              <a:t>April 12, 2009.</a:t>
            </a:r>
          </a:p>
          <a:p>
            <a:pPr eaLnBrk="0" hangingPunct="0">
              <a:spcAft>
                <a:spcPts val="600"/>
              </a:spcAft>
            </a:pPr>
            <a:r>
              <a:rPr lang="en-US" sz="1200">
                <a:solidFill>
                  <a:srgbClr val="064E94"/>
                </a:solidFill>
              </a:rPr>
              <a:t>**Social Security Administration, </a:t>
            </a:r>
            <a:r>
              <a:rPr lang="en-US" sz="1200">
                <a:solidFill>
                  <a:srgbClr val="064E94"/>
                </a:solidFill>
                <a:hlinkClick r:id="rId5"/>
              </a:rPr>
              <a:t>Annual Statistical Supplement,</a:t>
            </a:r>
            <a:r>
              <a:rPr lang="en-US" sz="1200">
                <a:solidFill>
                  <a:srgbClr val="064E94"/>
                </a:solidFill>
              </a:rPr>
              <a:t> 2009.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8676">
                                            <p:txEl>
                                              <p:pRg st="0" end="0"/>
                                            </p:txEl>
                                          </p:spTgt>
                                        </p:tgtEl>
                                        <p:attrNameLst>
                                          <p:attrName>style.visibility</p:attrName>
                                        </p:attrNameLst>
                                      </p:cBhvr>
                                      <p:to>
                                        <p:strVal val="visible"/>
                                      </p:to>
                                    </p:set>
                                    <p:animEffect transition="in" filter="fade">
                                      <p:cBhvr>
                                        <p:cTn id="20" dur="2000"/>
                                        <p:tgtEl>
                                          <p:spTgt spid="2867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Effect transition="in" filter="fade">
                                      <p:cBhvr>
                                        <p:cTn id="25" dur="2000"/>
                                        <p:tgtEl>
                                          <p:spTgt spid="10243">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8676">
                                            <p:txEl>
                                              <p:pRg st="1" end="1"/>
                                            </p:txEl>
                                          </p:spTgt>
                                        </p:tgtEl>
                                        <p:attrNameLst>
                                          <p:attrName>style.visibility</p:attrName>
                                        </p:attrNameLst>
                                      </p:cBhvr>
                                      <p:to>
                                        <p:strVal val="visible"/>
                                      </p:to>
                                    </p:set>
                                    <p:animEffect transition="in" filter="fade">
                                      <p:cBhvr>
                                        <p:cTn id="28" dur="2000"/>
                                        <p:tgtEl>
                                          <p:spTgt spid="28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1" descr="C:\Documents and Settings\vthomson\Desktop\warrior 2.jpg"/>
          <p:cNvPicPr>
            <a:picLocks noChangeAspect="1" noChangeArrowheads="1"/>
          </p:cNvPicPr>
          <p:nvPr/>
        </p:nvPicPr>
        <p:blipFill>
          <a:blip r:embed="rId3" cstate="print"/>
          <a:srcRect/>
          <a:stretch>
            <a:fillRect/>
          </a:stretch>
        </p:blipFill>
        <p:spPr bwMode="auto">
          <a:xfrm>
            <a:off x="3581400" y="762000"/>
            <a:ext cx="5334000" cy="5334000"/>
          </a:xfrm>
          <a:prstGeom prst="rect">
            <a:avLst/>
          </a:prstGeom>
          <a:noFill/>
          <a:ln w="9525">
            <a:noFill/>
            <a:miter lim="800000"/>
            <a:headEnd/>
            <a:tailEnd/>
          </a:ln>
        </p:spPr>
      </p:pic>
      <p:sp>
        <p:nvSpPr>
          <p:cNvPr id="30722" name="Title 1"/>
          <p:cNvSpPr>
            <a:spLocks noGrp="1"/>
          </p:cNvSpPr>
          <p:nvPr>
            <p:ph type="title"/>
          </p:nvPr>
        </p:nvSpPr>
        <p:spPr/>
        <p:txBody>
          <a:bodyPr/>
          <a:lstStyle/>
          <a:p>
            <a:r>
              <a:rPr lang="en-US" smtClean="0"/>
              <a:t>Is my Achilles’ Heel protected?</a:t>
            </a:r>
          </a:p>
        </p:txBody>
      </p:sp>
      <p:sp>
        <p:nvSpPr>
          <p:cNvPr id="10243" name="Content Placeholder 2"/>
          <p:cNvSpPr>
            <a:spLocks noGrp="1"/>
          </p:cNvSpPr>
          <p:nvPr>
            <p:ph idx="1"/>
          </p:nvPr>
        </p:nvSpPr>
        <p:spPr>
          <a:xfrm>
            <a:off x="228600" y="1447800"/>
            <a:ext cx="3581400" cy="4038600"/>
          </a:xfrm>
        </p:spPr>
        <p:txBody>
          <a:bodyPr/>
          <a:lstStyle/>
          <a:p>
            <a:pPr marL="53975" indent="-6350">
              <a:buFontTx/>
              <a:buNone/>
              <a:defRPr/>
            </a:pPr>
            <a:r>
              <a:rPr lang="en-US" dirty="0" smtClean="0"/>
              <a:t>Long Term Disability Insurance (LTD) </a:t>
            </a:r>
          </a:p>
          <a:p>
            <a:pPr>
              <a:defRPr/>
            </a:pPr>
            <a:r>
              <a:rPr lang="en-US" sz="1800" dirty="0" smtClean="0">
                <a:solidFill>
                  <a:srgbClr val="0093D1"/>
                </a:solidFill>
              </a:rPr>
              <a:t>Typically limited to 60% income replacement to a monthly dollar maximum</a:t>
            </a:r>
          </a:p>
          <a:p>
            <a:pPr>
              <a:defRPr/>
            </a:pPr>
            <a:r>
              <a:rPr lang="en-US" sz="1800" dirty="0" smtClean="0">
                <a:solidFill>
                  <a:srgbClr val="0093D1"/>
                </a:solidFill>
              </a:rPr>
              <a:t>Benefit may be taxable</a:t>
            </a:r>
          </a:p>
          <a:p>
            <a:pPr>
              <a:defRPr/>
            </a:pPr>
            <a:r>
              <a:rPr lang="en-US" sz="1800" dirty="0" smtClean="0">
                <a:solidFill>
                  <a:srgbClr val="0093D1"/>
                </a:solidFill>
              </a:rPr>
              <a:t>May exclude commissions and bonus income</a:t>
            </a:r>
          </a:p>
          <a:p>
            <a:pPr>
              <a:defRPr/>
            </a:pPr>
            <a:endParaRPr lang="en-US" dirty="0" smtClean="0"/>
          </a:p>
          <a:p>
            <a:pP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1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1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1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1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457200" y="228600"/>
            <a:ext cx="8382000" cy="914400"/>
          </a:xfrm>
        </p:spPr>
        <p:txBody>
          <a:bodyPr/>
          <a:lstStyle/>
          <a:p>
            <a:pPr eaLnBrk="1" hangingPunct="1"/>
            <a:r>
              <a:rPr lang="en-US" smtClean="0"/>
              <a:t>How does IDI work?</a:t>
            </a:r>
          </a:p>
        </p:txBody>
      </p:sp>
      <p:sp>
        <p:nvSpPr>
          <p:cNvPr id="278531" name="Rectangle 3"/>
          <p:cNvSpPr>
            <a:spLocks noGrp="1" noChangeArrowheads="1"/>
          </p:cNvSpPr>
          <p:nvPr>
            <p:ph type="body" idx="4294967295"/>
          </p:nvPr>
        </p:nvSpPr>
        <p:spPr>
          <a:xfrm>
            <a:off x="457200" y="1828800"/>
            <a:ext cx="3810000" cy="3505200"/>
          </a:xfrm>
        </p:spPr>
        <p:txBody>
          <a:bodyPr/>
          <a:lstStyle/>
          <a:p>
            <a:pPr marL="457200" lvl="1" indent="-457200" eaLnBrk="1" hangingPunct="1">
              <a:buFont typeface="Arial" charset="0"/>
              <a:buAutoNum type="arabicPeriod"/>
            </a:pPr>
            <a:r>
              <a:rPr lang="en-US" sz="2000" smtClean="0">
                <a:solidFill>
                  <a:srgbClr val="064E94"/>
                </a:solidFill>
              </a:rPr>
              <a:t>Waiting period</a:t>
            </a:r>
          </a:p>
          <a:p>
            <a:pPr marL="457200" lvl="1" indent="-457200" eaLnBrk="1" hangingPunct="1">
              <a:buFont typeface="Arial" charset="0"/>
              <a:buAutoNum type="arabicPeriod"/>
            </a:pPr>
            <a:r>
              <a:rPr lang="en-US" sz="2000" smtClean="0">
                <a:solidFill>
                  <a:srgbClr val="064E94"/>
                </a:solidFill>
              </a:rPr>
              <a:t>Monthly benefit amount</a:t>
            </a:r>
          </a:p>
          <a:p>
            <a:pPr marL="457200" lvl="1" indent="-457200" eaLnBrk="1" hangingPunct="1">
              <a:buFont typeface="Arial" charset="0"/>
              <a:buAutoNum type="arabicPeriod"/>
            </a:pPr>
            <a:r>
              <a:rPr lang="en-US" sz="2000" smtClean="0">
                <a:solidFill>
                  <a:srgbClr val="064E94"/>
                </a:solidFill>
              </a:rPr>
              <a:t>Benefit period</a:t>
            </a:r>
          </a:p>
          <a:p>
            <a:pPr marL="457200" lvl="1" indent="-457200" eaLnBrk="1" hangingPunct="1">
              <a:buFont typeface="Arial" charset="0"/>
              <a:buAutoNum type="arabicPeriod"/>
            </a:pPr>
            <a:r>
              <a:rPr lang="en-US" sz="2000" smtClean="0">
                <a:solidFill>
                  <a:srgbClr val="064E94"/>
                </a:solidFill>
              </a:rPr>
              <a:t>Definitions</a:t>
            </a:r>
          </a:p>
          <a:p>
            <a:pPr marL="457200" lvl="1" indent="-457200" eaLnBrk="1" hangingPunct="1">
              <a:buFont typeface="Arial" charset="0"/>
              <a:buAutoNum type="arabicPeriod"/>
            </a:pPr>
            <a:r>
              <a:rPr lang="en-US" sz="2000" smtClean="0">
                <a:solidFill>
                  <a:srgbClr val="064E94"/>
                </a:solidFill>
              </a:rPr>
              <a:t>Exclusions</a:t>
            </a:r>
          </a:p>
          <a:p>
            <a:pPr marL="457200" lvl="1" indent="-457200" eaLnBrk="1" hangingPunct="1">
              <a:buFont typeface="Arial" charset="0"/>
              <a:buAutoNum type="arabicPeriod"/>
            </a:pPr>
            <a:r>
              <a:rPr lang="en-US" sz="2000" smtClean="0">
                <a:solidFill>
                  <a:srgbClr val="064E94"/>
                </a:solidFill>
              </a:rPr>
              <a:t>Underwriting process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8531">
                                            <p:txEl>
                                              <p:pRg st="0" end="0"/>
                                            </p:txEl>
                                          </p:spTgt>
                                        </p:tgtEl>
                                        <p:attrNameLst>
                                          <p:attrName>style.visibility</p:attrName>
                                        </p:attrNameLst>
                                      </p:cBhvr>
                                      <p:to>
                                        <p:strVal val="visible"/>
                                      </p:to>
                                    </p:set>
                                    <p:animEffect transition="in" filter="fade">
                                      <p:cBhvr>
                                        <p:cTn id="7" dur="1000"/>
                                        <p:tgtEl>
                                          <p:spTgt spid="278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8531">
                                            <p:txEl>
                                              <p:pRg st="1" end="1"/>
                                            </p:txEl>
                                          </p:spTgt>
                                        </p:tgtEl>
                                        <p:attrNameLst>
                                          <p:attrName>style.visibility</p:attrName>
                                        </p:attrNameLst>
                                      </p:cBhvr>
                                      <p:to>
                                        <p:strVal val="visible"/>
                                      </p:to>
                                    </p:set>
                                    <p:animEffect transition="in" filter="fade">
                                      <p:cBhvr>
                                        <p:cTn id="12" dur="1000"/>
                                        <p:tgtEl>
                                          <p:spTgt spid="278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8531">
                                            <p:txEl>
                                              <p:pRg st="2" end="2"/>
                                            </p:txEl>
                                          </p:spTgt>
                                        </p:tgtEl>
                                        <p:attrNameLst>
                                          <p:attrName>style.visibility</p:attrName>
                                        </p:attrNameLst>
                                      </p:cBhvr>
                                      <p:to>
                                        <p:strVal val="visible"/>
                                      </p:to>
                                    </p:set>
                                    <p:animEffect transition="in" filter="fade">
                                      <p:cBhvr>
                                        <p:cTn id="17" dur="1000"/>
                                        <p:tgtEl>
                                          <p:spTgt spid="278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8531">
                                            <p:txEl>
                                              <p:pRg st="3" end="3"/>
                                            </p:txEl>
                                          </p:spTgt>
                                        </p:tgtEl>
                                        <p:attrNameLst>
                                          <p:attrName>style.visibility</p:attrName>
                                        </p:attrNameLst>
                                      </p:cBhvr>
                                      <p:to>
                                        <p:strVal val="visible"/>
                                      </p:to>
                                    </p:set>
                                    <p:animEffect transition="in" filter="fade">
                                      <p:cBhvr>
                                        <p:cTn id="22" dur="1000"/>
                                        <p:tgtEl>
                                          <p:spTgt spid="278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8531">
                                            <p:txEl>
                                              <p:pRg st="4" end="4"/>
                                            </p:txEl>
                                          </p:spTgt>
                                        </p:tgtEl>
                                        <p:attrNameLst>
                                          <p:attrName>style.visibility</p:attrName>
                                        </p:attrNameLst>
                                      </p:cBhvr>
                                      <p:to>
                                        <p:strVal val="visible"/>
                                      </p:to>
                                    </p:set>
                                    <p:animEffect transition="in" filter="fade">
                                      <p:cBhvr>
                                        <p:cTn id="27" dur="1000"/>
                                        <p:tgtEl>
                                          <p:spTgt spid="278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8531">
                                            <p:txEl>
                                              <p:pRg st="5" end="5"/>
                                            </p:txEl>
                                          </p:spTgt>
                                        </p:tgtEl>
                                        <p:attrNameLst>
                                          <p:attrName>style.visibility</p:attrName>
                                        </p:attrNameLst>
                                      </p:cBhvr>
                                      <p:to>
                                        <p:strVal val="visible"/>
                                      </p:to>
                                    </p:set>
                                    <p:animEffect transition="in" filter="fade">
                                      <p:cBhvr>
                                        <p:cTn id="32" dur="1000"/>
                                        <p:tgtEl>
                                          <p:spTgt spid="278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I 101&amp;quot;&quot;/&gt;&lt;property id=&quot;20307&quot; value=&quot;270&quot;/&gt;&lt;/object&gt;&lt;object type=&quot;3&quot; unique_id=&quot;13940&quot;&gt;&lt;property id=&quot;20148&quot; value=&quot;5&quot;/&gt;&lt;property id=&quot;20300&quot; value=&quot;Slide 11&quot;/&gt;&lt;property id=&quot;20307&quot; value=&quot;307&quot;/&gt;&lt;/object&gt;&lt;object type=&quot;3&quot; unique_id=&quot;15917&quot;&gt;&lt;property id=&quot;20148&quot; value=&quot;5&quot;/&gt;&lt;property id=&quot;20300&quot; value=&quot;Slide 2 - &amp;quot;The Story of Achilles&amp;quot;&quot;/&gt;&lt;property id=&quot;20307&quot; value=&quot;321&quot;/&gt;&lt;/object&gt;&lt;object type=&quot;3&quot; unique_id=&quot;15921&quot;&gt;&lt;property id=&quot;20148&quot; value=&quot;5&quot;/&gt;&lt;property id=&quot;20300&quot; value=&quot;Slide 3 - &amp;quot;Many of us share something with Achilles&amp;quot;&quot;/&gt;&lt;property id=&quot;20307&quot; value=&quot;324&quot;/&gt;&lt;/object&gt;&lt;object type=&quot;3&quot; unique_id=&quot;16659&quot;&gt;&lt;property id=&quot;20148&quot; value=&quot;5&quot;/&gt;&lt;property id=&quot;20300&quot; value=&quot;Slide 6 - &amp;quot;Is my Achilles’ Heel protected?&amp;quot;&quot;/&gt;&lt;property id=&quot;20307&quot; value=&quot;337&quot;/&gt;&lt;/object&gt;&lt;object type=&quot;3&quot; unique_id=&quot;16663&quot;&gt;&lt;property id=&quot;20148&quot; value=&quot;5&quot;/&gt;&lt;property id=&quot;20300&quot; value=&quot;Slide 5 - &amp;quot;How does the arrow pierce the heel?&amp;quot;&quot;/&gt;&lt;property id=&quot;20307&quot; value=&quot;343&quot;/&gt;&lt;/object&gt;&lt;object type=&quot;3&quot; unique_id=&quot;16664&quot;&gt;&lt;property id=&quot;20148&quot; value=&quot;5&quot;/&gt;&lt;property id=&quot;20300&quot; value=&quot;Slide 10 - &amp;quot;Summary&amp;quot;&quot;/&gt;&lt;property id=&quot;20307&quot; value=&quot;342&quot;/&gt;&lt;/object&gt;&lt;object type=&quot;3&quot; unique_id=&quot;16749&quot;&gt;&lt;property id=&quot;20148&quot; value=&quot;5&quot;/&gt;&lt;property id=&quot;20300&quot; value=&quot;Slide 9 - &amp;quot;How does IDI work?&amp;quot;&quot;/&gt;&lt;property id=&quot;20307&quot; value=&quot;344&quot;/&gt;&lt;/object&gt;&lt;object type=&quot;3&quot; unique_id=&quot;16830&quot;&gt;&lt;property id=&quot;20148&quot; value=&quot;5&quot;/&gt;&lt;property id=&quot;20300&quot; value=&quot;Slide 4 - &amp;quot;Many of us share something with Achilles&amp;quot;&quot;/&gt;&lt;property id=&quot;20307&quot; value=&quot;345&quot;/&gt;&lt;/object&gt;&lt;object type=&quot;3&quot; unique_id=&quot;16864&quot;&gt;&lt;property id=&quot;20148&quot; value=&quot;5&quot;/&gt;&lt;property id=&quot;20300&quot; value=&quot;Slide 7 - &amp;quot;Is my Achilles’ Heel protected?&amp;quot;&quot;/&gt;&lt;property id=&quot;20307&quot; value=&quot;346&quot;/&gt;&lt;/object&gt;&lt;object type=&quot;3&quot; unique_id=&quot;16877&quot;&gt;&lt;property id=&quot;20148&quot; value=&quot;5&quot;/&gt;&lt;property id=&quot;20300&quot; value=&quot;Slide 8 - &amp;quot;Is my Achilles’ Heel protected?&amp;quot;&quot;/&gt;&lt;property id=&quot;20307&quot; value=&quot;347&quot;/&gt;&lt;/object&gt;&lt;/object&gt;&lt;/object&gt;&lt;/database&gt;"/>
  <p:tag name="SECTOMILLISECCONVERTED" val="1"/>
</p:tagLst>
</file>

<file path=ppt/theme/theme1.xml><?xml version="1.0" encoding="utf-8"?>
<a:theme xmlns:a="http://schemas.openxmlformats.org/drawingml/2006/main" name="Brand_Template_PPT_SIC">
  <a:themeElements>
    <a:clrScheme name="Brand_Template_PPT_SIC 13">
      <a:dk1>
        <a:srgbClr val="FFFFFF"/>
      </a:dk1>
      <a:lt1>
        <a:srgbClr val="FFFFFF"/>
      </a:lt1>
      <a:dk2>
        <a:srgbClr val="064E94"/>
      </a:dk2>
      <a:lt2>
        <a:srgbClr val="FFFFFF"/>
      </a:lt2>
      <a:accent1>
        <a:srgbClr val="064E94"/>
      </a:accent1>
      <a:accent2>
        <a:srgbClr val="54B948"/>
      </a:accent2>
      <a:accent3>
        <a:srgbClr val="FFFFFF"/>
      </a:accent3>
      <a:accent4>
        <a:srgbClr val="DADADA"/>
      </a:accent4>
      <a:accent5>
        <a:srgbClr val="AAB2C8"/>
      </a:accent5>
      <a:accent6>
        <a:srgbClr val="4BA740"/>
      </a:accent6>
      <a:hlink>
        <a:srgbClr val="B0B7BB"/>
      </a:hlink>
      <a:folHlink>
        <a:srgbClr val="808080"/>
      </a:folHlink>
    </a:clrScheme>
    <a:fontScheme name="Brand_Template_PPT_SI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rand_Template_PPT_S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and_Template_PPT_S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and_Template_PPT_S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and_Template_PPT_S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and_Template_PPT_S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and_Template_PPT_S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and_Template_PPT_SIC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and_Template_PPT_S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and_Template_PPT_S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and_Template_PPT_S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and_Template_PPT_S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and_Template_PPT_S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rand_Template_PPT_SIC 13">
        <a:dk1>
          <a:srgbClr val="FFFFFF"/>
        </a:dk1>
        <a:lt1>
          <a:srgbClr val="FFFFFF"/>
        </a:lt1>
        <a:dk2>
          <a:srgbClr val="064E94"/>
        </a:dk2>
        <a:lt2>
          <a:srgbClr val="FFFFFF"/>
        </a:lt2>
        <a:accent1>
          <a:srgbClr val="064E94"/>
        </a:accent1>
        <a:accent2>
          <a:srgbClr val="54B948"/>
        </a:accent2>
        <a:accent3>
          <a:srgbClr val="FFFFFF"/>
        </a:accent3>
        <a:accent4>
          <a:srgbClr val="DADADA"/>
        </a:accent4>
        <a:accent5>
          <a:srgbClr val="AAB2C8"/>
        </a:accent5>
        <a:accent6>
          <a:srgbClr val="4BA740"/>
        </a:accent6>
        <a:hlink>
          <a:srgbClr val="B0B7BB"/>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Brand_Template_PPT_SIC</Template>
  <TotalTime>4089</TotalTime>
  <Words>2023</Words>
  <Application>Microsoft Office PowerPoint</Application>
  <PresentationFormat>On-screen Show (4:3)</PresentationFormat>
  <Paragraphs>134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Brand_Template_PPT_SIC</vt:lpstr>
      <vt:lpstr>DI 101</vt:lpstr>
      <vt:lpstr>The Story of Achilles</vt:lpstr>
      <vt:lpstr>Many of us share something with Achilles</vt:lpstr>
      <vt:lpstr>Many of us share something with Achilles</vt:lpstr>
      <vt:lpstr>How does the arrow pierce the heel?</vt:lpstr>
      <vt:lpstr>Is my Achilles’ Heel protected?</vt:lpstr>
      <vt:lpstr>Is my Achilles’ Heel protected?</vt:lpstr>
      <vt:lpstr>Is my Achilles’ Heel protected?</vt:lpstr>
      <vt:lpstr>How does IDI work?</vt:lpstr>
      <vt:lpstr>Summary</vt:lpstr>
      <vt:lpstr>Slide 11</vt:lpstr>
    </vt:vector>
  </TitlesOfParts>
  <Company>Standard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one line</dc:title>
  <dc:creator>vthomson</dc:creator>
  <cp:lastModifiedBy>Jack Schmitz</cp:lastModifiedBy>
  <cp:revision>400</cp:revision>
  <cp:lastPrinted>2009-03-10T21:17:05Z</cp:lastPrinted>
  <dcterms:created xsi:type="dcterms:W3CDTF">2009-06-02T17:44:30Z</dcterms:created>
  <dcterms:modified xsi:type="dcterms:W3CDTF">2010-04-07T21:11:25Z</dcterms:modified>
</cp:coreProperties>
</file>